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8" r:id="rId2"/>
    <p:sldId id="392" r:id="rId3"/>
    <p:sldId id="390" r:id="rId4"/>
    <p:sldId id="259" r:id="rId5"/>
    <p:sldId id="260" r:id="rId6"/>
    <p:sldId id="261" r:id="rId7"/>
    <p:sldId id="262" r:id="rId8"/>
    <p:sldId id="338" r:id="rId9"/>
    <p:sldId id="339" r:id="rId10"/>
    <p:sldId id="342" r:id="rId11"/>
    <p:sldId id="343" r:id="rId12"/>
    <p:sldId id="265" r:id="rId13"/>
    <p:sldId id="340" r:id="rId14"/>
    <p:sldId id="341" r:id="rId15"/>
    <p:sldId id="346" r:id="rId16"/>
    <p:sldId id="344" r:id="rId17"/>
    <p:sldId id="267" r:id="rId18"/>
    <p:sldId id="345" r:id="rId19"/>
    <p:sldId id="391" r:id="rId20"/>
    <p:sldId id="269" r:id="rId21"/>
    <p:sldId id="348" r:id="rId22"/>
    <p:sldId id="349" r:id="rId23"/>
    <p:sldId id="273" r:id="rId24"/>
    <p:sldId id="350" r:id="rId25"/>
    <p:sldId id="355" r:id="rId26"/>
    <p:sldId id="351" r:id="rId27"/>
    <p:sldId id="352" r:id="rId28"/>
    <p:sldId id="353" r:id="rId29"/>
    <p:sldId id="354" r:id="rId30"/>
    <p:sldId id="365" r:id="rId31"/>
    <p:sldId id="366" r:id="rId32"/>
    <p:sldId id="367" r:id="rId33"/>
    <p:sldId id="368" r:id="rId34"/>
    <p:sldId id="357" r:id="rId35"/>
    <p:sldId id="358" r:id="rId36"/>
    <p:sldId id="359" r:id="rId37"/>
    <p:sldId id="369" r:id="rId38"/>
    <p:sldId id="376" r:id="rId39"/>
    <p:sldId id="377" r:id="rId40"/>
    <p:sldId id="360" r:id="rId41"/>
    <p:sldId id="362" r:id="rId42"/>
    <p:sldId id="272" r:id="rId43"/>
    <p:sldId id="363" r:id="rId44"/>
    <p:sldId id="364" r:id="rId45"/>
    <p:sldId id="356" r:id="rId46"/>
    <p:sldId id="278" r:id="rId47"/>
    <p:sldId id="279" r:id="rId48"/>
    <p:sldId id="280" r:id="rId49"/>
    <p:sldId id="281" r:id="rId50"/>
    <p:sldId id="282" r:id="rId51"/>
    <p:sldId id="331" r:id="rId52"/>
    <p:sldId id="370" r:id="rId53"/>
    <p:sldId id="371" r:id="rId54"/>
    <p:sldId id="372" r:id="rId55"/>
    <p:sldId id="373" r:id="rId56"/>
    <p:sldId id="294" r:id="rId57"/>
    <p:sldId id="293" r:id="rId58"/>
    <p:sldId id="374" r:id="rId59"/>
    <p:sldId id="375" r:id="rId60"/>
    <p:sldId id="298" r:id="rId61"/>
    <p:sldId id="382" r:id="rId62"/>
    <p:sldId id="300" r:id="rId63"/>
    <p:sldId id="301" r:id="rId64"/>
    <p:sldId id="302" r:id="rId65"/>
    <p:sldId id="303" r:id="rId66"/>
    <p:sldId id="304" r:id="rId67"/>
    <p:sldId id="305" r:id="rId68"/>
    <p:sldId id="378" r:id="rId69"/>
    <p:sldId id="379" r:id="rId70"/>
    <p:sldId id="380" r:id="rId71"/>
    <p:sldId id="381" r:id="rId72"/>
    <p:sldId id="315" r:id="rId73"/>
    <p:sldId id="383" r:id="rId74"/>
    <p:sldId id="384" r:id="rId75"/>
    <p:sldId id="385" r:id="rId76"/>
    <p:sldId id="388" r:id="rId77"/>
    <p:sldId id="389" r:id="rId78"/>
    <p:sldId id="386" r:id="rId79"/>
    <p:sldId id="387" r:id="rId80"/>
    <p:sldId id="334"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9090A"/>
    <a:srgbClr val="E0E2DB"/>
    <a:srgbClr val="8F8F8F"/>
    <a:srgbClr val="F2D2A2"/>
    <a:srgbClr val="C27E7F"/>
    <a:srgbClr val="8F7A79"/>
    <a:srgbClr val="9FB2BB"/>
    <a:srgbClr val="EFCEA3"/>
    <a:srgbClr val="D4D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01"/>
    <p:restoredTop sz="85674"/>
  </p:normalViewPr>
  <p:slideViewPr>
    <p:cSldViewPr snapToGrid="0" snapToObjects="1">
      <p:cViewPr varScale="1">
        <p:scale>
          <a:sx n="105" d="100"/>
          <a:sy n="105" d="100"/>
        </p:scale>
        <p:origin x="5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en.wikipedia.org/wiki/Invention" TargetMode="External"/><Relationship Id="rId3" Type="http://schemas.openxmlformats.org/officeDocument/2006/relationships/hyperlink" Target="http://en.wikipedia.org/wiki/Charles_Darwin" TargetMode="External"/><Relationship Id="rId7" Type="http://schemas.openxmlformats.org/officeDocument/2006/relationships/hyperlink" Target="http://en.wikipedia.org/wiki/Geographer" TargetMode="External"/><Relationship Id="rId12" Type="http://schemas.openxmlformats.org/officeDocument/2006/relationships/hyperlink" Target="http://en.wikipedia.org/wiki/Weather_map"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en.wikipedia.org/wiki/Exploration" TargetMode="External"/><Relationship Id="rId11" Type="http://schemas.openxmlformats.org/officeDocument/2006/relationships/hyperlink" Target="http://en.wikipedia.org/wiki/Statistician" TargetMode="External"/><Relationship Id="rId5" Type="http://schemas.openxmlformats.org/officeDocument/2006/relationships/hyperlink" Target="http://en.wikipedia.org/wiki/Tropics" TargetMode="External"/><Relationship Id="rId10" Type="http://schemas.openxmlformats.org/officeDocument/2006/relationships/hyperlink" Target="http://en.wikipedia.org/wiki/Psychometrics" TargetMode="External"/><Relationship Id="rId4" Type="http://schemas.openxmlformats.org/officeDocument/2006/relationships/hyperlink" Target="http://en.wikipedia.org/wiki/Anthropology" TargetMode="External"/><Relationship Id="rId9" Type="http://schemas.openxmlformats.org/officeDocument/2006/relationships/hyperlink" Target="http://en.wikipedia.org/wiki/Meteorology"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nasaclickworkers.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Act_of_Parliament" TargetMode="External"/><Relationship Id="rId13" Type="http://schemas.openxmlformats.org/officeDocument/2006/relationships/hyperlink" Target="https://en.wikipedia.org/wiki/Bounty_(reward)" TargetMode="External"/><Relationship Id="rId18" Type="http://schemas.openxmlformats.org/officeDocument/2006/relationships/hyperlink" Target="https://en.wikipedia.org/wiki/Degree_of_arc" TargetMode="External"/><Relationship Id="rId3" Type="http://schemas.openxmlformats.org/officeDocument/2006/relationships/hyperlink" Target="https://en.wikipedia.org/w/index.php?title=Longitude_rewards&amp;action=edit&amp;section=1" TargetMode="External"/><Relationship Id="rId7" Type="http://schemas.openxmlformats.org/officeDocument/2006/relationships/hyperlink" Target="https://en.wikipedia.org/wiki/Dead_reckoning" TargetMode="External"/><Relationship Id="rId12" Type="http://schemas.openxmlformats.org/officeDocument/2006/relationships/hyperlink" Target="https://en.wikipedia.org/wiki/Monetary" TargetMode="External"/><Relationship Id="rId17" Type="http://schemas.openxmlformats.org/officeDocument/2006/relationships/hyperlink" Target="https://en.wikipedia.org/wiki/Longitude_rewards#cite_note-inflation-UK-10" TargetMode="External"/><Relationship Id="rId2" Type="http://schemas.openxmlformats.org/officeDocument/2006/relationships/slide" Target="../slides/slide30.xml"/><Relationship Id="rId16" Type="http://schemas.openxmlformats.org/officeDocument/2006/relationships/hyperlink" Target="https://en.wikipedia.org/wiki/Longitude_Act#cite_note-Howse-1" TargetMode="External"/><Relationship Id="rId1" Type="http://schemas.openxmlformats.org/officeDocument/2006/relationships/notesMaster" Target="../notesMasters/notesMaster1.xml"/><Relationship Id="rId6" Type="http://schemas.openxmlformats.org/officeDocument/2006/relationships/hyperlink" Target="https://en.wikipedia.org/wiki/Longitude_rewards#cite_note-4" TargetMode="External"/><Relationship Id="rId11" Type="http://schemas.openxmlformats.org/officeDocument/2006/relationships/hyperlink" Target="https://en.wikipedia.org/wiki/Board_of_Longitude" TargetMode="External"/><Relationship Id="rId5" Type="http://schemas.openxmlformats.org/officeDocument/2006/relationships/hyperlink" Target="https://en.wikipedia.org/wiki/Declination#Sun" TargetMode="External"/><Relationship Id="rId15" Type="http://schemas.openxmlformats.org/officeDocument/2006/relationships/hyperlink" Target="https://en.wikipedia.org/wiki/Longitude" TargetMode="External"/><Relationship Id="rId10" Type="http://schemas.openxmlformats.org/officeDocument/2006/relationships/hyperlink" Target="https://en.wikipedia.org/wiki/Anne,_Queen_of_Great_Britain" TargetMode="External"/><Relationship Id="rId19" Type="http://schemas.openxmlformats.org/officeDocument/2006/relationships/hyperlink" Target="https://en.wikipedia.org/wiki/Minutes_of_arc" TargetMode="External"/><Relationship Id="rId4" Type="http://schemas.openxmlformats.org/officeDocument/2006/relationships/hyperlink" Target="https://en.wikipedia.org/wiki/Latitude" TargetMode="External"/><Relationship Id="rId9" Type="http://schemas.openxmlformats.org/officeDocument/2006/relationships/hyperlink" Target="https://en.wikipedia.org/wiki/Great_Britain" TargetMode="External"/><Relationship Id="rId14" Type="http://schemas.openxmlformats.org/officeDocument/2006/relationships/hyperlink" Target="https://en.wikipedia.org/wiki/Longitude_reward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CAPTCHA#cite_note-1" TargetMode="External"/><Relationship Id="rId3" Type="http://schemas.openxmlformats.org/officeDocument/2006/relationships/hyperlink" Target="https://en.wikipedia.org/wiki/Help:IPA/English" TargetMode="External"/><Relationship Id="rId7" Type="http://schemas.openxmlformats.org/officeDocument/2006/relationships/hyperlink" Target="https://en.wikipedia.org/wiki/Computing"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en.wikipedia.org/wiki/Challenge%E2%80%93response_authentication" TargetMode="External"/><Relationship Id="rId5" Type="http://schemas.openxmlformats.org/officeDocument/2006/relationships/hyperlink" Target="https://en.wikipedia.org/wiki/Turing_test" TargetMode="External"/><Relationship Id="rId4" Type="http://schemas.openxmlformats.org/officeDocument/2006/relationships/hyperlink" Target="https://en.wikipedia.org/wiki/Contrived_acrony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u11DK9kMp5Y&amp;t=96"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ed.com/talks/fei_fei_li_how_we_re_teaching_computers_to_understand_pictures"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EtfriMJQ0_M"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EtfriMJQ0_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Tulip_mania"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en.wikipedia.org/wiki/Futures_contract" TargetMode="External"/><Relationship Id="rId5" Type="http://schemas.openxmlformats.org/officeDocument/2006/relationships/hyperlink" Target="http://en.wikipedia.org/wiki/Tulip" TargetMode="External"/><Relationship Id="rId4" Type="http://schemas.openxmlformats.org/officeDocument/2006/relationships/hyperlink" Target="http://en.wikipedia.org/wiki/Speculator"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Dutch_guilder"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Tulip_mania#cite_note-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Salem_witch_trials#cite_note-1" TargetMode="External"/><Relationship Id="rId3" Type="http://schemas.openxmlformats.org/officeDocument/2006/relationships/hyperlink" Target="http://www.eyewitnesstohistory.com/salem.htm" TargetMode="External"/><Relationship Id="rId7" Type="http://schemas.openxmlformats.org/officeDocument/2006/relationships/hyperlink" Target="https://en.wikipedia.org/wiki/Giles_Corey"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Hanging" TargetMode="External"/><Relationship Id="rId5" Type="http://schemas.openxmlformats.org/officeDocument/2006/relationships/hyperlink" Target="https://en.wikipedia.org/wiki/Province_of_Massachusetts_Bay" TargetMode="External"/><Relationship Id="rId4" Type="http://schemas.openxmlformats.org/officeDocument/2006/relationships/hyperlink" Target="https://en.wikipedia.org/wiki/Witchcraft"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Cabal" TargetMode="External"/><Relationship Id="rId13" Type="http://schemas.openxmlformats.org/officeDocument/2006/relationships/hyperlink" Target="https://en.wikipedia.org/wiki/QAnon#cite_note-5" TargetMode="External"/><Relationship Id="rId18" Type="http://schemas.openxmlformats.org/officeDocument/2006/relationships/hyperlink" Target="https://en.wikipedia.org/wiki/Cult" TargetMode="External"/><Relationship Id="rId3" Type="http://schemas.openxmlformats.org/officeDocument/2006/relationships/hyperlink" Target="https://en.wikipedia.org/wiki/QAnon#cite_note-1" TargetMode="External"/><Relationship Id="rId7" Type="http://schemas.openxmlformats.org/officeDocument/2006/relationships/hyperlink" Target="https://en.wikipedia.org/wiki/QAnon#cite_note-far-right_conspiracy_theory-2" TargetMode="External"/><Relationship Id="rId12" Type="http://schemas.openxmlformats.org/officeDocument/2006/relationships/hyperlink" Target="https://en.wikipedia.org/wiki/QAnon#cite_note-4" TargetMode="External"/><Relationship Id="rId17" Type="http://schemas.openxmlformats.org/officeDocument/2006/relationships/hyperlink" Target="https://en.wikipedia.org/wiki/QAnon#cite_note-6" TargetMode="External"/><Relationship Id="rId2" Type="http://schemas.openxmlformats.org/officeDocument/2006/relationships/slide" Target="../slides/slide14.xml"/><Relationship Id="rId16" Type="http://schemas.openxmlformats.org/officeDocument/2006/relationships/hyperlink" Target="https://en.wikipedia.org/wiki/Donald_Trump" TargetMode="External"/><Relationship Id="rId1" Type="http://schemas.openxmlformats.org/officeDocument/2006/relationships/notesMaster" Target="../notesMasters/notesMaster1.xml"/><Relationship Id="rId6" Type="http://schemas.openxmlformats.org/officeDocument/2006/relationships/hyperlink" Target="https://en.wikipedia.org/wiki/Conspiracy_theory" TargetMode="External"/><Relationship Id="rId11" Type="http://schemas.openxmlformats.org/officeDocument/2006/relationships/hyperlink" Target="https://en.wikipedia.org/wiki/QAnon#cite_note-3" TargetMode="External"/><Relationship Id="rId5" Type="http://schemas.openxmlformats.org/officeDocument/2006/relationships/hyperlink" Target="https://en.wikipedia.org/wiki/Far-right" TargetMode="External"/><Relationship Id="rId15" Type="http://schemas.openxmlformats.org/officeDocument/2006/relationships/hyperlink" Target="https://en.wikipedia.org/wiki/Sex-trafficking" TargetMode="External"/><Relationship Id="rId10" Type="http://schemas.openxmlformats.org/officeDocument/2006/relationships/hyperlink" Target="https://en.wikipedia.org/wiki/Cannibalism" TargetMode="External"/><Relationship Id="rId19" Type="http://schemas.openxmlformats.org/officeDocument/2006/relationships/hyperlink" Target="https://en.wikipedia.org/wiki/QAnon#cite_note-7" TargetMode="External"/><Relationship Id="rId4" Type="http://schemas.openxmlformats.org/officeDocument/2006/relationships/hyperlink" Target="https://en.wikipedia.org/wiki/Help:IPA/English" TargetMode="External"/><Relationship Id="rId9" Type="http://schemas.openxmlformats.org/officeDocument/2006/relationships/hyperlink" Target="https://en.wikipedia.org/wiki/Satanism" TargetMode="External"/><Relationship Id="rId14" Type="http://schemas.openxmlformats.org/officeDocument/2006/relationships/hyperlink" Target="https://en.wikipedia.org/wiki/Pedophilia" TargetMode="External"/></Relationships>
</file>

<file path=ppt/notesSlides/_rels/notesSlide9.xml.rels><?xml version="1.0" encoding="UTF-8" standalone="yes"?>
<Relationships xmlns="http://schemas.openxmlformats.org/package/2006/relationships"><Relationship Id="rId26" Type="http://schemas.openxmlformats.org/officeDocument/2006/relationships/hyperlink" Target="https://en.wikipedia.org/wiki/Donald_Trump_Jr." TargetMode="External"/><Relationship Id="rId21" Type="http://schemas.openxmlformats.org/officeDocument/2006/relationships/hyperlink" Target="https://en.wikipedia.org/wiki/The_Ellipse" TargetMode="External"/><Relationship Id="rId42" Type="http://schemas.openxmlformats.org/officeDocument/2006/relationships/hyperlink" Target="https://en.wikipedia.org/wiki/Capitol_Riot#cite_note-57" TargetMode="External"/><Relationship Id="rId47" Type="http://schemas.openxmlformats.org/officeDocument/2006/relationships/hyperlink" Target="https://en.wikipedia.org/wiki/Capitol_Riot#cite_note-Polantz_2021-60" TargetMode="External"/><Relationship Id="rId63" Type="http://schemas.openxmlformats.org/officeDocument/2006/relationships/hyperlink" Target="https://en.wikipedia.org/wiki/United_States_Capitol_Complex" TargetMode="External"/><Relationship Id="rId68" Type="http://schemas.openxmlformats.org/officeDocument/2006/relationships/hyperlink" Target="https://en.wikipedia.org/wiki/Democratic_National_Committee" TargetMode="External"/><Relationship Id="rId7" Type="http://schemas.openxmlformats.org/officeDocument/2006/relationships/hyperlink" Target="https://en.wikipedia.org/wiki/Attempts_to_overturn_the_2020_United_States_presidential_election" TargetMode="External"/><Relationship Id="rId71" Type="http://schemas.openxmlformats.org/officeDocument/2006/relationships/hyperlink" Target="https://en.wikipedia.org/wiki/Capitol_Riot#cite_note-72" TargetMode="External"/><Relationship Id="rId2" Type="http://schemas.openxmlformats.org/officeDocument/2006/relationships/slide" Target="../slides/slide15.xml"/><Relationship Id="rId16" Type="http://schemas.openxmlformats.org/officeDocument/2006/relationships/hyperlink" Target="https://en.wikipedia.org/wiki/Mike_Pence" TargetMode="External"/><Relationship Id="rId29" Type="http://schemas.openxmlformats.org/officeDocument/2006/relationships/hyperlink" Target="https://en.wikipedia.org/wiki/Capitol_Riot#cite_note-49" TargetMode="External"/><Relationship Id="rId11" Type="http://schemas.openxmlformats.org/officeDocument/2006/relationships/hyperlink" Target="https://en.wikipedia.org/wiki/Capitol_Riot#cite_note-41" TargetMode="External"/><Relationship Id="rId24" Type="http://schemas.openxmlformats.org/officeDocument/2006/relationships/hyperlink" Target="https://en.wikipedia.org/wiki/Capitol_Riot#cite_note-46" TargetMode="External"/><Relationship Id="rId32" Type="http://schemas.openxmlformats.org/officeDocument/2006/relationships/hyperlink" Target="https://en.wikipedia.org/wiki/Joint_session_of_the_United_States_Congress" TargetMode="External"/><Relationship Id="rId37" Type="http://schemas.openxmlformats.org/officeDocument/2006/relationships/hyperlink" Target="https://en.wikipedia.org/wiki/Vandalism" TargetMode="External"/><Relationship Id="rId40" Type="http://schemas.openxmlformats.org/officeDocument/2006/relationships/hyperlink" Target="https://en.wikipedia.org/wiki/Looting" TargetMode="External"/><Relationship Id="rId45" Type="http://schemas.openxmlformats.org/officeDocument/2006/relationships/hyperlink" Target="https://en.wikipedia.org/wiki/Capitol_Riot#cite_note-59" TargetMode="External"/><Relationship Id="rId53" Type="http://schemas.openxmlformats.org/officeDocument/2006/relationships/hyperlink" Target="https://en.wikipedia.org/wiki/Capitol_Riot#cite_note-63" TargetMode="External"/><Relationship Id="rId58" Type="http://schemas.openxmlformats.org/officeDocument/2006/relationships/hyperlink" Target="https://en.wikipedia.org/wiki/Capitol_Riot#cite_note-65" TargetMode="External"/><Relationship Id="rId66" Type="http://schemas.openxmlformats.org/officeDocument/2006/relationships/hyperlink" Target="https://en.wikipedia.org/wiki/Capitol_Riot#cite_note-McEvoy-Forbes-70" TargetMode="External"/><Relationship Id="rId5" Type="http://schemas.openxmlformats.org/officeDocument/2006/relationships/hyperlink" Target="https://en.wikipedia.org/wiki/United_States_Capitol" TargetMode="External"/><Relationship Id="rId61" Type="http://schemas.openxmlformats.org/officeDocument/2006/relationships/hyperlink" Target="https://en.wikipedia.org/wiki/United_States_Senate" TargetMode="External"/><Relationship Id="rId19" Type="http://schemas.openxmlformats.org/officeDocument/2006/relationships/hyperlink" Target="https://en.wikipedia.org/wiki/Capitol_Riot#cite_note-44" TargetMode="External"/><Relationship Id="rId14" Type="http://schemas.openxmlformats.org/officeDocument/2006/relationships/hyperlink" Target="https://en.wikipedia.org/wiki/Stolen_election_conspiracy_theory" TargetMode="External"/><Relationship Id="rId22" Type="http://schemas.openxmlformats.org/officeDocument/2006/relationships/hyperlink" Target="https://en.wikipedia.org/wiki/Rudy_Giuliani" TargetMode="External"/><Relationship Id="rId27" Type="http://schemas.openxmlformats.org/officeDocument/2006/relationships/hyperlink" Target="https://en.wikipedia.org/wiki/Total_war" TargetMode="External"/><Relationship Id="rId30" Type="http://schemas.openxmlformats.org/officeDocument/2006/relationships/hyperlink" Target="https://en.wikipedia.org/wiki/Capitol_Riot#cite_note-TrumpsSpeech-50" TargetMode="External"/><Relationship Id="rId35" Type="http://schemas.openxmlformats.org/officeDocument/2006/relationships/hyperlink" Target="https://en.wikipedia.org/wiki/Capitol_Riot#cite_note-BarrettEtAl-53" TargetMode="External"/><Relationship Id="rId43" Type="http://schemas.openxmlformats.org/officeDocument/2006/relationships/hyperlink" Target="https://en.wikipedia.org/wiki/Capitol_Riot#cite_note-58" TargetMode="External"/><Relationship Id="rId48" Type="http://schemas.openxmlformats.org/officeDocument/2006/relationships/hyperlink" Target="https://en.wikipedia.org/wiki/Nancy_Pelosi" TargetMode="External"/><Relationship Id="rId56" Type="http://schemas.openxmlformats.org/officeDocument/2006/relationships/hyperlink" Target="https://en.wikipedia.org/wiki/Terrorist_Screening_Database" TargetMode="External"/><Relationship Id="rId64" Type="http://schemas.openxmlformats.org/officeDocument/2006/relationships/hyperlink" Target="https://en.wikipedia.org/wiki/Capitol_Riot#cite_note-:5-68" TargetMode="External"/><Relationship Id="rId69" Type="http://schemas.openxmlformats.org/officeDocument/2006/relationships/hyperlink" Target="https://en.wikipedia.org/wiki/Republican_National_Committee" TargetMode="External"/><Relationship Id="rId8" Type="http://schemas.openxmlformats.org/officeDocument/2006/relationships/hyperlink" Target="https://en.wikipedia.org/wiki/2020_United_States_presidential_election" TargetMode="External"/><Relationship Id="rId51" Type="http://schemas.openxmlformats.org/officeDocument/2006/relationships/hyperlink" Target="https://en.wikipedia.org/wiki/Capitol_Riot#cite_note-Feis_2021-61" TargetMode="External"/><Relationship Id="rId72" Type="http://schemas.openxmlformats.org/officeDocument/2006/relationships/hyperlink" Target="https://en.wikipedia.org/wiki/Capitol_Riot#cite_note-73" TargetMode="External"/><Relationship Id="rId3" Type="http://schemas.openxmlformats.org/officeDocument/2006/relationships/hyperlink" Target="https://en.wikipedia.org/wiki/Riot" TargetMode="External"/><Relationship Id="rId12" Type="http://schemas.openxmlformats.org/officeDocument/2006/relationships/hyperlink" Target="https://en.wikipedia.org/wiki/Washington,_D.C." TargetMode="External"/><Relationship Id="rId17" Type="http://schemas.openxmlformats.org/officeDocument/2006/relationships/hyperlink" Target="https://en.wikipedia.org/wiki/Joe_Biden" TargetMode="External"/><Relationship Id="rId25" Type="http://schemas.openxmlformats.org/officeDocument/2006/relationships/hyperlink" Target="https://en.wikipedia.org/wiki/Capitol_Riot#cite_note-47" TargetMode="External"/><Relationship Id="rId33" Type="http://schemas.openxmlformats.org/officeDocument/2006/relationships/hyperlink" Target="https://en.wikipedia.org/wiki/2021_United_States_Electoral_College_count" TargetMode="External"/><Relationship Id="rId38" Type="http://schemas.openxmlformats.org/officeDocument/2006/relationships/hyperlink" Target="https://en.wikipedia.org/wiki/Capitol_Riot#cite_note-54" TargetMode="External"/><Relationship Id="rId46" Type="http://schemas.openxmlformats.org/officeDocument/2006/relationships/hyperlink" Target="https://en.wikipedia.org/wiki/Constitution_of_the_United_States" TargetMode="External"/><Relationship Id="rId59" Type="http://schemas.openxmlformats.org/officeDocument/2006/relationships/hyperlink" Target="https://en.wikipedia.org/wiki/Capitol_Riot#cite_note-66" TargetMode="External"/><Relationship Id="rId67" Type="http://schemas.openxmlformats.org/officeDocument/2006/relationships/hyperlink" Target="https://en.wikipedia.org/wiki/Improvised_explosive_device" TargetMode="External"/><Relationship Id="rId20" Type="http://schemas.openxmlformats.org/officeDocument/2006/relationships/hyperlink" Target="https://en.wikipedia.org/wiki/Capitol_Riot#cite_note-45" TargetMode="External"/><Relationship Id="rId41" Type="http://schemas.openxmlformats.org/officeDocument/2006/relationships/hyperlink" Target="https://en.wikipedia.org/wiki/Capitol_Riot#cite_note-56" TargetMode="External"/><Relationship Id="rId54" Type="http://schemas.openxmlformats.org/officeDocument/2006/relationships/hyperlink" Target="https://en.wikipedia.org/wiki/Capitol_Riot#cite_note-64" TargetMode="External"/><Relationship Id="rId62" Type="http://schemas.openxmlformats.org/officeDocument/2006/relationships/hyperlink" Target="https://en.wikipedia.org/wiki/United_States_House_of_Representatives" TargetMode="External"/><Relationship Id="rId70" Type="http://schemas.openxmlformats.org/officeDocument/2006/relationships/hyperlink" Target="https://en.wikipedia.org/wiki/Capitol_Riot#cite_note-71" TargetMode="External"/><Relationship Id="rId1" Type="http://schemas.openxmlformats.org/officeDocument/2006/relationships/notesMaster" Target="../notesMasters/notesMaster1.xml"/><Relationship Id="rId6" Type="http://schemas.openxmlformats.org/officeDocument/2006/relationships/hyperlink" Target="https://en.wikipedia.org/wiki/Donald_Trump" TargetMode="External"/><Relationship Id="rId15" Type="http://schemas.openxmlformats.org/officeDocument/2006/relationships/hyperlink" Target="https://en.wikipedia.org/wiki/Capitol_Riot#cite_note-NYT-20210110-42" TargetMode="External"/><Relationship Id="rId23" Type="http://schemas.openxmlformats.org/officeDocument/2006/relationships/hyperlink" Target="https://en.wikipedia.org/wiki/Trial_by_combat" TargetMode="External"/><Relationship Id="rId28" Type="http://schemas.openxmlformats.org/officeDocument/2006/relationships/hyperlink" Target="https://en.wikipedia.org/wiki/Capitol_Riot#cite_note-48" TargetMode="External"/><Relationship Id="rId36" Type="http://schemas.openxmlformats.org/officeDocument/2006/relationships/hyperlink" Target="https://en.wikipedia.org/wiki/Occupation_(protest)" TargetMode="External"/><Relationship Id="rId49" Type="http://schemas.openxmlformats.org/officeDocument/2006/relationships/hyperlink" Target="https://en.wikipedia.org/wiki/D-CA" TargetMode="External"/><Relationship Id="rId57" Type="http://schemas.openxmlformats.org/officeDocument/2006/relationships/hyperlink" Target="https://en.wikipedia.org/wiki/White_supremacist" TargetMode="External"/><Relationship Id="rId10" Type="http://schemas.openxmlformats.org/officeDocument/2006/relationships/hyperlink" Target="https://en.wikipedia.org/wiki/Capitol_Riot#cite_note-40" TargetMode="External"/><Relationship Id="rId31" Type="http://schemas.openxmlformats.org/officeDocument/2006/relationships/hyperlink" Target="https://en.wikipedia.org/wiki/Capitol_Riot#cite_note-trump_told-51" TargetMode="External"/><Relationship Id="rId44" Type="http://schemas.openxmlformats.org/officeDocument/2006/relationships/hyperlink" Target="https://en.wikipedia.org/wiki/Gallows" TargetMode="External"/><Relationship Id="rId52" Type="http://schemas.openxmlformats.org/officeDocument/2006/relationships/hyperlink" Target="https://en.wikipedia.org/wiki/Capitol_Riot#cite_note-Betz_2021-62" TargetMode="External"/><Relationship Id="rId60" Type="http://schemas.openxmlformats.org/officeDocument/2006/relationships/hyperlink" Target="https://en.wikipedia.org/wiki/Capitol_Riot#cite_note-67" TargetMode="External"/><Relationship Id="rId65" Type="http://schemas.openxmlformats.org/officeDocument/2006/relationships/hyperlink" Target="https://en.wikipedia.org/wiki/Capitol_Riot#cite_note-69" TargetMode="External"/><Relationship Id="rId4" Type="http://schemas.openxmlformats.org/officeDocument/2006/relationships/hyperlink" Target="https://en.wikipedia.org/wiki/117th_United_States_Congress" TargetMode="External"/><Relationship Id="rId9" Type="http://schemas.openxmlformats.org/officeDocument/2006/relationships/hyperlink" Target="https://en.wikipedia.org/wiki/Capitol_Riot#cite_note-2021-01-11-ap-sinister-2" TargetMode="External"/><Relationship Id="rId13" Type="http://schemas.openxmlformats.org/officeDocument/2006/relationships/hyperlink" Target="https://en.wikipedia.org/wiki/Veracity_of_statements_by_Donald_Trump#2020_election" TargetMode="External"/><Relationship Id="rId18" Type="http://schemas.openxmlformats.org/officeDocument/2006/relationships/hyperlink" Target="https://en.wikipedia.org/wiki/Capitol_Riot#cite_note-Brice-Saddler-43" TargetMode="External"/><Relationship Id="rId39" Type="http://schemas.openxmlformats.org/officeDocument/2006/relationships/hyperlink" Target="https://en.wikipedia.org/wiki/Capitol_Riot#cite_note-55" TargetMode="External"/><Relationship Id="rId34" Type="http://schemas.openxmlformats.org/officeDocument/2006/relationships/hyperlink" Target="https://en.wikipedia.org/wiki/Capitol_Riot#cite_note-52" TargetMode="External"/><Relationship Id="rId50" Type="http://schemas.openxmlformats.org/officeDocument/2006/relationships/hyperlink" Target="https://en.wikipedia.org/wiki/Speaker_of_the_United_States_House_of_Representatives" TargetMode="External"/><Relationship Id="rId55" Type="http://schemas.openxmlformats.org/officeDocument/2006/relationships/hyperlink" Target="https://en.wikipedia.org/wiki/Federal_Bureau_of_Investig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pPr defTabSz="457200">
              <a:spcBef>
                <a:spcPts val="600"/>
              </a:spcBef>
              <a:defRPr sz="1300" b="1">
                <a:latin typeface="Helvetica"/>
                <a:ea typeface="Helvetica"/>
                <a:cs typeface="Helvetica"/>
                <a:sym typeface="Helvetica"/>
              </a:defRPr>
            </a:pPr>
            <a:r>
              <a:rPr dirty="0"/>
              <a:t>Sir Francis Galton </a:t>
            </a:r>
            <a:r>
              <a:rPr b="0" dirty="0"/>
              <a:t>cousin of </a:t>
            </a:r>
            <a:r>
              <a:rPr b="0" dirty="0">
                <a:hlinkClick r:id="rId3"/>
              </a:rPr>
              <a:t>Charles Darwin</a:t>
            </a:r>
            <a:r>
              <a:rPr b="0" dirty="0"/>
              <a:t>, was a Renaissance man. He was a </a:t>
            </a:r>
            <a:r>
              <a:rPr b="0" dirty="0">
                <a:hlinkClick r:id="rId4"/>
              </a:rPr>
              <a:t>anthropologist</a:t>
            </a:r>
            <a:r>
              <a:rPr b="0" dirty="0"/>
              <a:t>, </a:t>
            </a:r>
            <a:r>
              <a:rPr b="0" dirty="0">
                <a:hlinkClick r:id="rId5"/>
              </a:rPr>
              <a:t>tropical</a:t>
            </a:r>
            <a:r>
              <a:rPr b="0" dirty="0"/>
              <a:t> </a:t>
            </a:r>
            <a:r>
              <a:rPr b="0" dirty="0">
                <a:hlinkClick r:id="rId6"/>
              </a:rPr>
              <a:t>explorer</a:t>
            </a:r>
            <a:r>
              <a:rPr b="0" dirty="0"/>
              <a:t>, </a:t>
            </a:r>
            <a:r>
              <a:rPr b="0" dirty="0">
                <a:hlinkClick r:id="rId7"/>
              </a:rPr>
              <a:t>geographer</a:t>
            </a:r>
            <a:r>
              <a:rPr b="0" dirty="0"/>
              <a:t>, </a:t>
            </a:r>
            <a:r>
              <a:rPr b="0" dirty="0">
                <a:hlinkClick r:id="rId8"/>
              </a:rPr>
              <a:t>inventor</a:t>
            </a:r>
            <a:r>
              <a:rPr b="0" dirty="0"/>
              <a:t>, </a:t>
            </a:r>
            <a:r>
              <a:rPr b="0" dirty="0">
                <a:hlinkClick r:id="rId9"/>
              </a:rPr>
              <a:t>meteorologist</a:t>
            </a:r>
            <a:r>
              <a:rPr b="0" dirty="0"/>
              <a:t>, </a:t>
            </a:r>
            <a:r>
              <a:rPr b="0" dirty="0">
                <a:hlinkClick r:id="rId10"/>
              </a:rPr>
              <a:t>psychometrician</a:t>
            </a:r>
            <a:r>
              <a:rPr b="0" dirty="0"/>
              <a:t>, and </a:t>
            </a:r>
            <a:r>
              <a:rPr b="0" dirty="0">
                <a:hlinkClick r:id="rId11"/>
              </a:rPr>
              <a:t>statistician</a:t>
            </a:r>
            <a:r>
              <a:rPr b="0" dirty="0"/>
              <a:t>. He devised the first </a:t>
            </a:r>
            <a:r>
              <a:rPr b="0" dirty="0">
                <a:hlinkClick r:id="rId12"/>
              </a:rPr>
              <a:t>weather map</a:t>
            </a:r>
            <a:r>
              <a:rPr b="0" dirty="0"/>
              <a:t>, he invented the questionnaire, fingerprinting for ID.  Plus contributions to statistics like Variance and standard deviation, Correlation and regression, etc.   Like his cousin, he was also interested in the science of heredity.  He was a eugenicist, and believed that only a very few people had the characteristics necessary to keep societies healthy. </a:t>
            </a:r>
          </a:p>
          <a:p>
            <a:pPr defTabSz="457200">
              <a:spcBef>
                <a:spcPts val="600"/>
              </a:spcBef>
              <a:defRPr sz="1300" b="1">
                <a:latin typeface="Helvetica"/>
                <a:ea typeface="Helvetica"/>
                <a:cs typeface="Helvetica"/>
                <a:sym typeface="Helvetica"/>
              </a:defRPr>
            </a:pPr>
            <a:r>
              <a:rPr b="0" dirty="0"/>
              <a:t>He set up an “Anthropometric Laboratory,” where he used devices of his own making to test eye sight, hearing, color perception and reaction time. His experiments left him with little faith in the intelligence of the average person, “the stupidity and wrong-headedness of many men and women being so great as to be scarcely credible.” Only if power and control stayed in the hands of the select, well-bred few, Galton believed, could a society remain healthy and strong.</a:t>
            </a:r>
          </a:p>
        </p:txBody>
      </p:sp>
    </p:spTree>
    <p:extLst>
      <p:ext uri="{BB962C8B-B14F-4D97-AF65-F5344CB8AC3E}">
        <p14:creationId xmlns:p14="http://schemas.microsoft.com/office/powerpoint/2010/main" val="1149481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3875459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p>
            <a:pPr>
              <a:defRPr sz="1700"/>
            </a:pPr>
            <a:r>
              <a:rPr dirty="0"/>
              <a:t>In the wake of the</a:t>
            </a:r>
            <a:r>
              <a:rPr lang="en-US" dirty="0"/>
              <a:t> </a:t>
            </a:r>
            <a:r>
              <a:rPr lang="en-US" b="1" dirty="0"/>
              <a:t>2010 Haitian </a:t>
            </a:r>
            <a:r>
              <a:rPr b="1" dirty="0"/>
              <a:t>earthquake</a:t>
            </a:r>
            <a:r>
              <a:rPr dirty="0"/>
              <a:t>, much of the country’s conventional emergency response services failed. Since cell phone towers remained standing after the earthquake, text messages were a viable mode of communication. Munro (2010) describes how a text-message-based emergency reporting system was set up by a consortium of volunteer organizations named “Mission 4636” after a free SMS short code telephone number that they established. The SMS messages were routed to a system for reporting trapped people and other emergencies. Search and rescue teams within Haiti, including the US Military, recognized the quantity and reliability of actionable information in these messages and used them to provide aid.</a:t>
            </a:r>
          </a:p>
          <a:p>
            <a:pPr>
              <a:defRPr sz="1700"/>
            </a:pPr>
            <a:r>
              <a:rPr dirty="0"/>
              <a:t>The majority of the SMS messages were written in Haitian Creole, which was not spoken by most of first responders deployed from overseas. A distributed, online translation effort was established, drawing volunteers from Haitian </a:t>
            </a:r>
            <a:r>
              <a:rPr dirty="0" err="1"/>
              <a:t>Creoleand</a:t>
            </a:r>
            <a:r>
              <a:rPr dirty="0"/>
              <a:t> French-speaking communities around the world. The volunteers not only translated messages, but also categorized them and pinpointed them on a map.5 Collaborating online, they employed their local knowledge of locations, regional slang, abbreviations and spelling variants to process more than 40,000 messages in the first six weeks alone. First responders indicated that this volunteer effort helped to save hundreds of lives and helped direct the first food and aid to tens of thousands.</a:t>
            </a:r>
          </a:p>
        </p:txBody>
      </p:sp>
    </p:spTree>
    <p:extLst>
      <p:ext uri="{BB962C8B-B14F-4D97-AF65-F5344CB8AC3E}">
        <p14:creationId xmlns:p14="http://schemas.microsoft.com/office/powerpoint/2010/main" val="1388012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hlinkClick r:id="rId3"/>
              </a:rPr>
              <a:t>http://nasaclickworkers.com/classic/</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26</a:t>
            </a:fld>
            <a:endParaRPr lang="en-US"/>
          </a:p>
        </p:txBody>
      </p:sp>
    </p:spTree>
    <p:extLst>
      <p:ext uri="{BB962C8B-B14F-4D97-AF65-F5344CB8AC3E}">
        <p14:creationId xmlns:p14="http://schemas.microsoft.com/office/powerpoint/2010/main" val="358964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science product that can be produced directly from all your clicks is a map of the geologic ages of different regions of Mars. Since crater bombardment is assumed to be constant, the longer it has been since a region has had water washing over it (or lava, or sand dunes, or a big recent impact, etc.) to resurface it, the more craters it has had time to accumulate</a:t>
            </a:r>
          </a:p>
        </p:txBody>
      </p:sp>
      <p:sp>
        <p:nvSpPr>
          <p:cNvPr id="4" name="Slide Number Placeholder 3"/>
          <p:cNvSpPr>
            <a:spLocks noGrp="1"/>
          </p:cNvSpPr>
          <p:nvPr>
            <p:ph type="sldNum" sz="quarter" idx="5"/>
          </p:nvPr>
        </p:nvSpPr>
        <p:spPr/>
        <p:txBody>
          <a:bodyPr/>
          <a:lstStyle/>
          <a:p>
            <a:fld id="{16725AFE-A141-6245-ADDB-0375406D4018}" type="slidenum">
              <a:rPr lang="en-US" smtClean="0"/>
              <a:t>27</a:t>
            </a:fld>
            <a:endParaRPr lang="en-US"/>
          </a:p>
        </p:txBody>
      </p:sp>
    </p:spTree>
    <p:extLst>
      <p:ext uri="{BB962C8B-B14F-4D97-AF65-F5344CB8AC3E}">
        <p14:creationId xmlns:p14="http://schemas.microsoft.com/office/powerpoint/2010/main" val="563565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www.zooniverse.org</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28</a:t>
            </a:fld>
            <a:endParaRPr lang="en-US"/>
          </a:p>
        </p:txBody>
      </p:sp>
    </p:spTree>
    <p:extLst>
      <p:ext uri="{BB962C8B-B14F-4D97-AF65-F5344CB8AC3E}">
        <p14:creationId xmlns:p14="http://schemas.microsoft.com/office/powerpoint/2010/main" val="846501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www.zooniverse.org</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29</a:t>
            </a:fld>
            <a:endParaRPr lang="en-US"/>
          </a:p>
        </p:txBody>
      </p:sp>
    </p:spTree>
    <p:extLst>
      <p:ext uri="{BB962C8B-B14F-4D97-AF65-F5344CB8AC3E}">
        <p14:creationId xmlns:p14="http://schemas.microsoft.com/office/powerpoint/2010/main" val="404965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Longitude_rewards</a:t>
            </a:r>
            <a:endParaRPr lang="en-US" dirty="0"/>
          </a:p>
          <a:p>
            <a:r>
              <a:rPr lang="en-US" sz="1200" b="0" i="0" u="none" strike="noStrike" kern="1200" dirty="0">
                <a:solidFill>
                  <a:schemeClr val="tx1"/>
                </a:solidFill>
                <a:effectLst/>
                <a:latin typeface="+mn-lt"/>
                <a:ea typeface="+mn-ea"/>
                <a:cs typeface="+mn-cs"/>
              </a:rPr>
              <a:t>The longitude problem[</a:t>
            </a:r>
            <a:r>
              <a:rPr lang="en-US" sz="1200" b="0" i="0" u="none" strike="noStrike" kern="1200" dirty="0">
                <a:solidFill>
                  <a:schemeClr val="tx1"/>
                </a:solidFill>
                <a:effectLst/>
                <a:latin typeface="+mn-lt"/>
                <a:ea typeface="+mn-ea"/>
                <a:cs typeface="+mn-cs"/>
                <a:hlinkClick r:id="rId3" tooltip="Edit section: The longitude problem"/>
              </a:rPr>
              <a:t>edit</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The measurement of longitude was a problem that came into sharp focus as people began making transoceanic voyages. Determining </a:t>
            </a:r>
            <a:r>
              <a:rPr lang="en-US" sz="1200" b="0" i="0" u="none" strike="noStrike" kern="1200" dirty="0">
                <a:solidFill>
                  <a:schemeClr val="tx1"/>
                </a:solidFill>
                <a:effectLst/>
                <a:latin typeface="+mn-lt"/>
                <a:ea typeface="+mn-ea"/>
                <a:cs typeface="+mn-cs"/>
                <a:hlinkClick r:id="rId4" tooltip="Latitude"/>
              </a:rPr>
              <a:t>latitude</a:t>
            </a:r>
            <a:r>
              <a:rPr lang="en-US" sz="1200" b="0" i="0" u="none" strike="noStrike" kern="1200" dirty="0">
                <a:solidFill>
                  <a:schemeClr val="tx1"/>
                </a:solidFill>
                <a:effectLst/>
                <a:latin typeface="+mn-lt"/>
                <a:ea typeface="+mn-ea"/>
                <a:cs typeface="+mn-cs"/>
              </a:rPr>
              <a:t> was relatively easy in that it could be found from the altitude of the sun at noon with the aid of a table giving the sun's </a:t>
            </a:r>
            <a:r>
              <a:rPr lang="en-US" sz="1200" b="0" i="0" u="none" strike="noStrike" kern="1200" dirty="0">
                <a:solidFill>
                  <a:schemeClr val="tx1"/>
                </a:solidFill>
                <a:effectLst/>
                <a:latin typeface="+mn-lt"/>
                <a:ea typeface="+mn-ea"/>
                <a:cs typeface="+mn-cs"/>
                <a:hlinkClick r:id="rId5" tooltip="Declination"/>
              </a:rPr>
              <a:t>declination</a:t>
            </a:r>
            <a:r>
              <a:rPr lang="en-US" sz="1200" b="0" i="0" u="none" strike="noStrike" kern="1200" dirty="0">
                <a:solidFill>
                  <a:schemeClr val="tx1"/>
                </a:solidFill>
                <a:effectLst/>
                <a:latin typeface="+mn-lt"/>
                <a:ea typeface="+mn-ea"/>
                <a:cs typeface="+mn-cs"/>
              </a:rPr>
              <a:t> for the day.</a:t>
            </a:r>
            <a:r>
              <a:rPr lang="en-US" sz="1200" b="0" i="0" u="none" strike="noStrike" kern="1200" baseline="30000" dirty="0">
                <a:solidFill>
                  <a:schemeClr val="tx1"/>
                </a:solidFill>
                <a:effectLst/>
                <a:latin typeface="+mn-lt"/>
                <a:ea typeface="+mn-ea"/>
                <a:cs typeface="+mn-cs"/>
                <a:hlinkClick r:id="rId6"/>
              </a:rPr>
              <a:t>[4]</a:t>
            </a:r>
            <a:r>
              <a:rPr lang="en-US" sz="1200" b="0" i="0" u="none" strike="noStrike" kern="1200" dirty="0">
                <a:solidFill>
                  <a:schemeClr val="tx1"/>
                </a:solidFill>
                <a:effectLst/>
                <a:latin typeface="+mn-lt"/>
                <a:ea typeface="+mn-ea"/>
                <a:cs typeface="+mn-cs"/>
              </a:rPr>
              <a:t> For longitude, early ocean navigators had to rely on </a:t>
            </a:r>
            <a:r>
              <a:rPr lang="en-US" sz="1200" b="0" i="0" u="none" strike="noStrike" kern="1200" dirty="0">
                <a:solidFill>
                  <a:schemeClr val="tx1"/>
                </a:solidFill>
                <a:effectLst/>
                <a:latin typeface="+mn-lt"/>
                <a:ea typeface="+mn-ea"/>
                <a:cs typeface="+mn-cs"/>
                <a:hlinkClick r:id="rId7" tooltip="Dead reckoning"/>
              </a:rPr>
              <a:t>dead reckoning</a:t>
            </a:r>
            <a:r>
              <a:rPr lang="en-US" sz="1200" b="0" i="0" u="none" strike="noStrike" kern="1200" dirty="0">
                <a:solidFill>
                  <a:schemeClr val="tx1"/>
                </a:solidFill>
                <a:effectLst/>
                <a:latin typeface="+mn-lt"/>
                <a:ea typeface="+mn-ea"/>
                <a:cs typeface="+mn-cs"/>
              </a:rPr>
              <a:t>, based on calculations of the vessel's heading and speed for a given time (much of which was based on intuition on the part of the master and/or navigator). This was inaccurate on long voyages out of sight of land</a:t>
            </a:r>
          </a:p>
          <a:p>
            <a:endParaRPr lang="en-US" dirty="0"/>
          </a:p>
          <a:p>
            <a:endParaRPr lang="en-US" dirty="0"/>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Longitude Act 1714</a:t>
            </a:r>
            <a:r>
              <a:rPr lang="en-US" sz="1200" b="0" i="0" u="none" strike="noStrike" kern="1200" dirty="0">
                <a:solidFill>
                  <a:schemeClr val="tx1"/>
                </a:solidFill>
                <a:effectLst/>
                <a:latin typeface="+mn-lt"/>
                <a:ea typeface="+mn-ea"/>
                <a:cs typeface="+mn-cs"/>
              </a:rPr>
              <a:t> was an </a:t>
            </a:r>
            <a:r>
              <a:rPr lang="en-US" sz="1200" b="0" i="0" u="none" strike="noStrike" kern="1200" dirty="0">
                <a:solidFill>
                  <a:schemeClr val="tx1"/>
                </a:solidFill>
                <a:effectLst/>
                <a:latin typeface="+mn-lt"/>
                <a:ea typeface="+mn-ea"/>
                <a:cs typeface="+mn-cs"/>
                <a:hlinkClick r:id="rId8" tooltip="Act of Parliament"/>
              </a:rPr>
              <a:t>Act of Parliament</a:t>
            </a:r>
            <a:r>
              <a:rPr lang="en-US" sz="1200" b="0" i="0" u="none" strike="noStrik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9" tooltip="Great Britain"/>
              </a:rPr>
              <a:t>Great Britain</a:t>
            </a:r>
            <a:r>
              <a:rPr lang="en-US" sz="1200" b="0" i="0" u="none" strike="noStrike" kern="1200" dirty="0">
                <a:solidFill>
                  <a:schemeClr val="tx1"/>
                </a:solidFill>
                <a:effectLst/>
                <a:latin typeface="+mn-lt"/>
                <a:ea typeface="+mn-ea"/>
                <a:cs typeface="+mn-cs"/>
              </a:rPr>
              <a:t> passed in July 1714 at the end of the reign of </a:t>
            </a:r>
            <a:r>
              <a:rPr lang="en-US" sz="1200" b="0" i="0" u="none" strike="noStrike" kern="1200" dirty="0">
                <a:solidFill>
                  <a:schemeClr val="tx1"/>
                </a:solidFill>
                <a:effectLst/>
                <a:latin typeface="+mn-lt"/>
                <a:ea typeface="+mn-ea"/>
                <a:cs typeface="+mn-cs"/>
                <a:hlinkClick r:id="rId10" tooltip="Anne, Queen of Great Britain"/>
              </a:rPr>
              <a:t>Queen Anne</a:t>
            </a:r>
            <a:r>
              <a:rPr lang="en-US" sz="1200" b="0" i="0" u="none" strike="noStrike" kern="1200" dirty="0">
                <a:solidFill>
                  <a:schemeClr val="tx1"/>
                </a:solidFill>
                <a:effectLst/>
                <a:latin typeface="+mn-lt"/>
                <a:ea typeface="+mn-ea"/>
                <a:cs typeface="+mn-cs"/>
              </a:rPr>
              <a:t>. It established the </a:t>
            </a:r>
            <a:r>
              <a:rPr lang="en-US" sz="1200" b="0" i="0" u="none" strike="noStrike" kern="1200" dirty="0">
                <a:solidFill>
                  <a:schemeClr val="tx1"/>
                </a:solidFill>
                <a:effectLst/>
                <a:latin typeface="+mn-lt"/>
                <a:ea typeface="+mn-ea"/>
                <a:cs typeface="+mn-cs"/>
                <a:hlinkClick r:id="rId11" tooltip="Board of Longitude"/>
              </a:rPr>
              <a:t>Board of Longitude</a:t>
            </a:r>
            <a:r>
              <a:rPr lang="en-US" sz="1200" b="0" i="0" u="none" strike="noStrike" kern="1200" dirty="0">
                <a:solidFill>
                  <a:schemeClr val="tx1"/>
                </a:solidFill>
                <a:effectLst/>
                <a:latin typeface="+mn-lt"/>
                <a:ea typeface="+mn-ea"/>
                <a:cs typeface="+mn-cs"/>
              </a:rPr>
              <a:t> and offered </a:t>
            </a:r>
            <a:r>
              <a:rPr lang="en-US" sz="1200" b="0" i="0" u="none" strike="noStrike" kern="1200" dirty="0">
                <a:solidFill>
                  <a:schemeClr val="tx1"/>
                </a:solidFill>
                <a:effectLst/>
                <a:latin typeface="+mn-lt"/>
                <a:ea typeface="+mn-ea"/>
                <a:cs typeface="+mn-cs"/>
                <a:hlinkClick r:id="rId12" tooltip="Monetary"/>
              </a:rPr>
              <a:t>monetary</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Bounty (reward)"/>
              </a:rPr>
              <a:t>rewards</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4" tooltip="Longitude rewards"/>
              </a:rPr>
              <a:t>Longitude rewards</a:t>
            </a:r>
            <a:r>
              <a:rPr lang="en-US" sz="1200" b="0" i="0" u="none" strike="noStrike" kern="1200" dirty="0">
                <a:solidFill>
                  <a:schemeClr val="tx1"/>
                </a:solidFill>
                <a:effectLst/>
                <a:latin typeface="+mn-lt"/>
                <a:ea typeface="+mn-ea"/>
                <a:cs typeface="+mn-cs"/>
              </a:rPr>
              <a:t>) for anyone who could find a simple and practical method for the precise determination of a ship's </a:t>
            </a:r>
            <a:r>
              <a:rPr lang="en-US" sz="1200" b="0" i="0" u="none" strike="noStrike" kern="1200" dirty="0">
                <a:solidFill>
                  <a:schemeClr val="tx1"/>
                </a:solidFill>
                <a:effectLst/>
                <a:latin typeface="+mn-lt"/>
                <a:ea typeface="+mn-ea"/>
                <a:cs typeface="+mn-cs"/>
                <a:hlinkClick r:id="rId15" tooltip="Longitude"/>
              </a:rPr>
              <a:t>longitude</a:t>
            </a:r>
            <a:r>
              <a:rPr lang="en-US" sz="1200" b="0" i="0" u="none" strike="noStrike" kern="1200" dirty="0">
                <a:solidFill>
                  <a:schemeClr val="tx1"/>
                </a:solidFill>
                <a:effectLst/>
                <a:latin typeface="+mn-lt"/>
                <a:ea typeface="+mn-ea"/>
                <a:cs typeface="+mn-cs"/>
              </a:rPr>
              <a:t>. The Act of 1714 was followed by a series of other Longitude Acts that revised or replaced the original.</a:t>
            </a:r>
            <a:r>
              <a:rPr lang="en-US" sz="1200" b="0" i="0" u="none" strike="noStrike" kern="1200" baseline="30000" dirty="0">
                <a:solidFill>
                  <a:schemeClr val="tx1"/>
                </a:solidFill>
                <a:effectLst/>
                <a:latin typeface="+mn-lt"/>
                <a:ea typeface="+mn-ea"/>
                <a:cs typeface="+mn-cs"/>
                <a:hlinkClick r:id="rId16"/>
              </a:rPr>
              <a:t>[1]</a:t>
            </a:r>
            <a:endParaRPr lang="en-US" sz="1200" b="0" i="0" u="none" strike="noStrike" kern="1200" dirty="0">
              <a:solidFill>
                <a:schemeClr val="tx1"/>
              </a:solidFill>
              <a:effectLst/>
              <a:latin typeface="+mn-lt"/>
              <a:ea typeface="+mn-ea"/>
              <a:cs typeface="+mn-cs"/>
            </a:endParaRPr>
          </a:p>
          <a:p>
            <a:br>
              <a:rPr lang="en-US" dirty="0"/>
            </a:br>
            <a:r>
              <a:rPr lang="en-US" sz="1200" b="0" i="0" u="none" strike="noStrike" kern="1200" dirty="0">
                <a:solidFill>
                  <a:schemeClr val="tx1"/>
                </a:solidFill>
                <a:effectLst/>
                <a:latin typeface="+mn-lt"/>
                <a:ea typeface="+mn-ea"/>
                <a:cs typeface="+mn-cs"/>
              </a:rPr>
              <a:t>£10,000 (equivalent to £1.3 million in 2015</a:t>
            </a:r>
            <a:r>
              <a:rPr lang="en-US" sz="1200" b="0" i="0" u="none" strike="noStrike" kern="1200" baseline="30000" dirty="0">
                <a:solidFill>
                  <a:schemeClr val="tx1"/>
                </a:solidFill>
                <a:effectLst/>
                <a:latin typeface="+mn-lt"/>
                <a:ea typeface="+mn-ea"/>
                <a:cs typeface="+mn-cs"/>
                <a:hlinkClick r:id="rId17"/>
              </a:rPr>
              <a:t>[10]</a:t>
            </a:r>
            <a:r>
              <a:rPr lang="en-US" sz="1200" b="0" i="0" u="none" strike="noStrike" kern="1200" dirty="0">
                <a:solidFill>
                  <a:schemeClr val="tx1"/>
                </a:solidFill>
                <a:effectLst/>
                <a:latin typeface="+mn-lt"/>
                <a:ea typeface="+mn-ea"/>
                <a:cs typeface="+mn-cs"/>
              </a:rPr>
              <a:t>) for a method that could determine longitude within 1 </a:t>
            </a:r>
            <a:r>
              <a:rPr lang="en-US" sz="1200" b="0" i="0" u="none" strike="noStrike" kern="1200" dirty="0">
                <a:solidFill>
                  <a:schemeClr val="tx1"/>
                </a:solidFill>
                <a:effectLst/>
                <a:latin typeface="+mn-lt"/>
                <a:ea typeface="+mn-ea"/>
                <a:cs typeface="+mn-cs"/>
                <a:hlinkClick r:id="rId18" tooltip="Degree of arc"/>
              </a:rPr>
              <a:t>degree</a:t>
            </a:r>
            <a:r>
              <a:rPr lang="en-US" sz="1200" b="0" i="0" u="none" strike="noStrike" kern="1200" dirty="0">
                <a:solidFill>
                  <a:schemeClr val="tx1"/>
                </a:solidFill>
                <a:effectLst/>
                <a:latin typeface="+mn-lt"/>
                <a:ea typeface="+mn-ea"/>
                <a:cs typeface="+mn-cs"/>
              </a:rPr>
              <a:t> (equivalent to 60 nautical miles (110 km; 69 mi) at the equator).</a:t>
            </a:r>
          </a:p>
          <a:p>
            <a:r>
              <a:rPr lang="en-US" sz="1200" b="0" i="0" u="none" strike="noStrike" kern="1200" dirty="0">
                <a:solidFill>
                  <a:schemeClr val="tx1"/>
                </a:solidFill>
                <a:effectLst/>
                <a:latin typeface="+mn-lt"/>
                <a:ea typeface="+mn-ea"/>
                <a:cs typeface="+mn-cs"/>
              </a:rPr>
              <a:t>£15,000 (equivalent to £1.96 million in 2015</a:t>
            </a:r>
            <a:r>
              <a:rPr lang="en-US" sz="1200" b="0" i="0" u="none" strike="noStrike" kern="1200" baseline="30000" dirty="0">
                <a:solidFill>
                  <a:schemeClr val="tx1"/>
                </a:solidFill>
                <a:effectLst/>
                <a:latin typeface="+mn-lt"/>
                <a:ea typeface="+mn-ea"/>
                <a:cs typeface="+mn-cs"/>
                <a:hlinkClick r:id="rId17"/>
              </a:rPr>
              <a:t>[10]</a:t>
            </a:r>
            <a:r>
              <a:rPr lang="en-US" sz="1200" b="0" i="0" u="none" strike="noStrike" kern="1200" dirty="0">
                <a:solidFill>
                  <a:schemeClr val="tx1"/>
                </a:solidFill>
                <a:effectLst/>
                <a:latin typeface="+mn-lt"/>
                <a:ea typeface="+mn-ea"/>
                <a:cs typeface="+mn-cs"/>
              </a:rPr>
              <a:t>) for a method that could determine longitude within 40 </a:t>
            </a:r>
            <a:r>
              <a:rPr lang="en-US" sz="1200" b="0" i="0" u="none" strike="noStrike" kern="1200" dirty="0">
                <a:solidFill>
                  <a:schemeClr val="tx1"/>
                </a:solidFill>
                <a:effectLst/>
                <a:latin typeface="+mn-lt"/>
                <a:ea typeface="+mn-ea"/>
                <a:cs typeface="+mn-cs"/>
                <a:hlinkClick r:id="rId19" tooltip="Minutes of arc"/>
              </a:rPr>
              <a:t>minutes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£20,000 (equivalent to £2.61 million in 2015</a:t>
            </a:r>
            <a:r>
              <a:rPr lang="en-US" sz="1200" b="0" i="0" u="none" strike="noStrike" kern="1200" baseline="30000" dirty="0">
                <a:solidFill>
                  <a:schemeClr val="tx1"/>
                </a:solidFill>
                <a:effectLst/>
                <a:latin typeface="+mn-lt"/>
                <a:ea typeface="+mn-ea"/>
                <a:cs typeface="+mn-cs"/>
                <a:hlinkClick r:id="rId17"/>
              </a:rPr>
              <a:t>[10]</a:t>
            </a:r>
            <a:r>
              <a:rPr lang="en-US" sz="1200" b="0" i="0" u="none" strike="noStrike" kern="1200" dirty="0">
                <a:solidFill>
                  <a:schemeClr val="tx1"/>
                </a:solidFill>
                <a:effectLst/>
                <a:latin typeface="+mn-lt"/>
                <a:ea typeface="+mn-ea"/>
                <a:cs typeface="+mn-cs"/>
              </a:rPr>
              <a:t>) for a method that could determine longitude within 30 minutes</a:t>
            </a:r>
          </a:p>
          <a:p>
            <a:br>
              <a:rPr lang="en-US" dirty="0"/>
            </a:b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30</a:t>
            </a:fld>
            <a:endParaRPr lang="en-US"/>
          </a:p>
        </p:txBody>
      </p:sp>
    </p:spTree>
    <p:extLst>
      <p:ext uri="{BB962C8B-B14F-4D97-AF65-F5344CB8AC3E}">
        <p14:creationId xmlns:p14="http://schemas.microsoft.com/office/powerpoint/2010/main" val="193649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Netflix_Prize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31</a:t>
            </a:fld>
            <a:endParaRPr lang="en-US"/>
          </a:p>
        </p:txBody>
      </p:sp>
    </p:spTree>
    <p:extLst>
      <p:ext uri="{BB962C8B-B14F-4D97-AF65-F5344CB8AC3E}">
        <p14:creationId xmlns:p14="http://schemas.microsoft.com/office/powerpoint/2010/main" val="665366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34</a:t>
            </a:fld>
            <a:endParaRPr lang="en-US"/>
          </a:p>
        </p:txBody>
      </p:sp>
    </p:spTree>
    <p:extLst>
      <p:ext uri="{BB962C8B-B14F-4D97-AF65-F5344CB8AC3E}">
        <p14:creationId xmlns:p14="http://schemas.microsoft.com/office/powerpoint/2010/main" val="923691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1" i="0" u="none" strike="noStrike" kern="1200" dirty="0">
                <a:solidFill>
                  <a:schemeClr val="tx1"/>
                </a:solidFill>
                <a:effectLst/>
                <a:latin typeface="+mn-lt"/>
                <a:ea typeface="+mn-ea"/>
                <a:cs typeface="+mn-cs"/>
              </a:rPr>
              <a:t>CAPTCHA</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Help:IPA/English"/>
              </a:rPr>
              <a:t>/kæp.tʃə/</a:t>
            </a:r>
            <a:r>
              <a:rPr lang="en-US" sz="1200" b="0" i="0" u="none" strike="noStrike"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4" tooltip="Contrived acronym"/>
              </a:rPr>
              <a:t>contrived acronym</a:t>
            </a:r>
            <a:r>
              <a:rPr lang="en-US" sz="1200" b="0" i="0" u="none" strike="noStrike" kern="1200" dirty="0">
                <a:solidFill>
                  <a:schemeClr val="tx1"/>
                </a:solidFill>
                <a:effectLst/>
                <a:latin typeface="+mn-lt"/>
                <a:ea typeface="+mn-ea"/>
                <a:cs typeface="+mn-cs"/>
              </a:rPr>
              <a:t> for "Completely Automated Public </a:t>
            </a:r>
            <a:r>
              <a:rPr lang="en-US" sz="1200" b="0" i="0" u="none" strike="noStrike" kern="1200" dirty="0">
                <a:solidFill>
                  <a:schemeClr val="tx1"/>
                </a:solidFill>
                <a:effectLst/>
                <a:latin typeface="+mn-lt"/>
                <a:ea typeface="+mn-ea"/>
                <a:cs typeface="+mn-cs"/>
                <a:hlinkClick r:id="rId5" tooltip="Turing test"/>
              </a:rPr>
              <a:t>Turing test</a:t>
            </a:r>
            <a:r>
              <a:rPr lang="en-US" sz="1200" b="0" i="0" u="none" strike="noStrike" kern="1200" dirty="0">
                <a:solidFill>
                  <a:schemeClr val="tx1"/>
                </a:solidFill>
                <a:effectLst/>
                <a:latin typeface="+mn-lt"/>
                <a:ea typeface="+mn-ea"/>
                <a:cs typeface="+mn-cs"/>
              </a:rPr>
              <a:t> to tell Computers and Humans Apart") is a type of </a:t>
            </a:r>
            <a:r>
              <a:rPr lang="en-US" sz="1200" b="0" i="0" u="none" strike="noStrike" kern="1200" dirty="0">
                <a:solidFill>
                  <a:schemeClr val="tx1"/>
                </a:solidFill>
                <a:effectLst/>
                <a:latin typeface="+mn-lt"/>
                <a:ea typeface="+mn-ea"/>
                <a:cs typeface="+mn-cs"/>
                <a:hlinkClick r:id="rId6" tooltip="Challenge–response authentication"/>
              </a:rPr>
              <a:t>challenge–response</a:t>
            </a:r>
            <a:r>
              <a:rPr lang="en-US" sz="1200" b="0" i="0" u="none" strike="noStrike" kern="1200" dirty="0">
                <a:solidFill>
                  <a:schemeClr val="tx1"/>
                </a:solidFill>
                <a:effectLst/>
                <a:latin typeface="+mn-lt"/>
                <a:ea typeface="+mn-ea"/>
                <a:cs typeface="+mn-cs"/>
              </a:rPr>
              <a:t> test used in </a:t>
            </a:r>
            <a:r>
              <a:rPr lang="en-US" sz="1200" b="0" i="0" u="none" strike="noStrike" kern="1200" dirty="0">
                <a:solidFill>
                  <a:schemeClr val="tx1"/>
                </a:solidFill>
                <a:effectLst/>
                <a:latin typeface="+mn-lt"/>
                <a:ea typeface="+mn-ea"/>
                <a:cs typeface="+mn-cs"/>
                <a:hlinkClick r:id="rId7" tooltip="Computing"/>
              </a:rPr>
              <a:t>computing</a:t>
            </a:r>
            <a:r>
              <a:rPr lang="en-US" sz="1200" b="0" i="0" u="none" strike="noStrike" kern="1200" dirty="0">
                <a:solidFill>
                  <a:schemeClr val="tx1"/>
                </a:solidFill>
                <a:effectLst/>
                <a:latin typeface="+mn-lt"/>
                <a:ea typeface="+mn-ea"/>
                <a:cs typeface="+mn-cs"/>
              </a:rPr>
              <a:t> to determine whether or not the user is human.</a:t>
            </a:r>
            <a:r>
              <a:rPr lang="en-US" sz="1200" b="0" i="0" u="none" strike="noStrike" kern="1200" baseline="30000" dirty="0">
                <a:solidFill>
                  <a:schemeClr val="tx1"/>
                </a:solidFill>
                <a:effectLst/>
                <a:latin typeface="+mn-lt"/>
                <a:ea typeface="+mn-ea"/>
                <a:cs typeface="+mn-cs"/>
                <a:hlinkClick r:id="rId8"/>
              </a:rPr>
              <a:t>[1]</a:t>
            </a:r>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41</a:t>
            </a:fld>
            <a:endParaRPr lang="en-US"/>
          </a:p>
        </p:txBody>
      </p:sp>
    </p:spTree>
    <p:extLst>
      <p:ext uri="{BB962C8B-B14F-4D97-AF65-F5344CB8AC3E}">
        <p14:creationId xmlns:p14="http://schemas.microsoft.com/office/powerpoint/2010/main" val="691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457200">
              <a:defRPr sz="1700" spc="1700">
                <a:latin typeface="Times Roman"/>
                <a:ea typeface="Times Roman"/>
                <a:cs typeface="Times Roman"/>
                <a:sym typeface="Times Roman"/>
              </a:defRPr>
            </a:pPr>
            <a:r>
              <a:rPr sz="1300" spc="0">
                <a:solidFill>
                  <a:srgbClr val="323333"/>
                </a:solidFill>
                <a:latin typeface="Georgia"/>
                <a:ea typeface="Georgia"/>
                <a:cs typeface="Georgia"/>
                <a:sym typeface="Georgia"/>
              </a:rPr>
              <a:t>Francis Galton </a:t>
            </a:r>
            <a:r>
              <a:rPr spc="137"/>
              <a:t>published </a:t>
            </a:r>
            <a:r>
              <a:rPr b="1" spc="137"/>
              <a:t>Vox Populi</a:t>
            </a:r>
            <a:r>
              <a:rPr spc="137"/>
              <a:t> in Nature in 1907</a:t>
            </a:r>
          </a:p>
          <a:p>
            <a:pPr defTabSz="457200">
              <a:defRPr sz="1300">
                <a:solidFill>
                  <a:srgbClr val="323333"/>
                </a:solidFill>
                <a:latin typeface="Georgia"/>
                <a:ea typeface="Georgia"/>
                <a:cs typeface="Georgia"/>
                <a:sym typeface="Georgia"/>
              </a:defRPr>
            </a:pPr>
            <a:r>
              <a:t>weight-judging competition was carried on at the annual show of the West of England Fat Stock and Poultry Exhibition</a:t>
            </a:r>
          </a:p>
          <a:p>
            <a:pPr defTabSz="457200">
              <a:defRPr sz="1300">
                <a:solidFill>
                  <a:srgbClr val="323333"/>
                </a:solidFill>
                <a:latin typeface="Georgia"/>
                <a:ea typeface="Georgia"/>
                <a:cs typeface="Georgia"/>
                <a:sym typeface="Georgia"/>
              </a:defRPr>
            </a:pPr>
            <a:r>
              <a:rPr b="1"/>
              <a:t>787</a:t>
            </a:r>
            <a:r>
              <a:t> participants paid a sixpenny fee to enter the contest</a:t>
            </a:r>
          </a:p>
          <a:p>
            <a:pPr defTabSz="457200">
              <a:defRPr sz="1300">
                <a:solidFill>
                  <a:srgbClr val="323333"/>
                </a:solidFill>
                <a:latin typeface="Georgia"/>
                <a:ea typeface="Georgia"/>
                <a:cs typeface="Georgia"/>
                <a:sym typeface="Georgia"/>
              </a:defRPr>
            </a:pPr>
            <a:r>
              <a:t>the mean estimate was off by &lt;10lbs, or </a:t>
            </a:r>
            <a:r>
              <a:rPr b="1"/>
              <a:t>0.8%</a:t>
            </a:r>
            <a:r>
              <a:t> from the true weight of 1198lbs</a:t>
            </a:r>
          </a:p>
          <a:p>
            <a:pPr defTabSz="457200">
              <a:defRPr sz="1300">
                <a:solidFill>
                  <a:srgbClr val="323333"/>
                </a:solidFill>
                <a:latin typeface="Georgia"/>
                <a:ea typeface="Georgia"/>
                <a:cs typeface="Georgia"/>
                <a:sym typeface="Georgia"/>
              </a:defRPr>
            </a:pPr>
            <a:r>
              <a:t>If you drew a random entry it was off by 37lbs or about 3%,</a:t>
            </a:r>
          </a:p>
          <a:p>
            <a:pPr defTabSz="457200">
              <a:defRPr sz="1300">
                <a:solidFill>
                  <a:srgbClr val="323333"/>
                </a:solidFill>
                <a:latin typeface="Georgia"/>
                <a:ea typeface="Georgia"/>
                <a:cs typeface="Georgia"/>
                <a:sym typeface="Georgia"/>
              </a:defRPr>
            </a:pPr>
            <a:r>
              <a:t>Galton believed that the participants were non-experts (e.g. not all of them were butchers, farmers, or cattlemen) </a:t>
            </a:r>
          </a:p>
          <a:p>
            <a:pPr defTabSz="457200">
              <a:defRPr sz="1300">
                <a:solidFill>
                  <a:srgbClr val="323333"/>
                </a:solidFill>
                <a:latin typeface="Georgia"/>
                <a:ea typeface="Georgia"/>
                <a:cs typeface="Georgia"/>
                <a:sym typeface="Georgia"/>
              </a:defRPr>
            </a:pPr>
            <a:endParaRPr/>
          </a:p>
          <a:p>
            <a:pPr defTabSz="457200">
              <a:defRPr sz="1300">
                <a:solidFill>
                  <a:srgbClr val="323333"/>
                </a:solidFill>
                <a:latin typeface="Georgia"/>
                <a:ea typeface="Georgia"/>
                <a:cs typeface="Georgia"/>
                <a:sym typeface="Georgia"/>
              </a:defRPr>
            </a:pPr>
            <a:r>
              <a:t>“</a:t>
            </a:r>
            <a:r>
              <a:rPr sz="1600">
                <a:solidFill>
                  <a:srgbClr val="000000"/>
                </a:solidFill>
                <a:latin typeface="Verdana"/>
                <a:ea typeface="Verdana"/>
                <a:cs typeface="Verdana"/>
                <a:sym typeface="Verdana"/>
              </a:rPr>
              <a:t>This result is, I think, more creditable to the trust-worthiness of a democratic judgment than might have been expected.</a:t>
            </a:r>
            <a:r>
              <a:rPr sz="1200">
                <a:solidFill>
                  <a:srgbClr val="000000"/>
                </a:solidFill>
                <a:latin typeface="Helvetica"/>
                <a:ea typeface="Helvetica"/>
                <a:cs typeface="Helvetica"/>
                <a:sym typeface="Helvetica"/>
              </a:rPr>
              <a:t>”</a:t>
            </a:r>
          </a:p>
          <a:p>
            <a:pPr defTabSz="457200">
              <a:defRPr sz="1300">
                <a:solidFill>
                  <a:srgbClr val="323333"/>
                </a:solidFill>
                <a:latin typeface="Georgia"/>
                <a:ea typeface="Georgia"/>
                <a:cs typeface="Georgia"/>
                <a:sym typeface="Georgia"/>
              </a:defRPr>
            </a:pPr>
            <a:r>
              <a:rPr sz="1200" u="sng">
                <a:solidFill>
                  <a:srgbClr val="000000"/>
                </a:solidFill>
                <a:latin typeface="Helvetica"/>
                <a:ea typeface="Helvetica"/>
                <a:cs typeface="Helvetica"/>
                <a:sym typeface="Helvetica"/>
                <a:hlinkClick r:id="" action="ppaction://noaction"/>
              </a:rPr>
              <a:t>http://tomayko.com/writings/galtons-ox</a:t>
            </a:r>
          </a:p>
          <a:p>
            <a:pPr defTabSz="457200">
              <a:defRPr sz="1300">
                <a:solidFill>
                  <a:srgbClr val="323333"/>
                </a:solidFill>
                <a:latin typeface="Georgia"/>
                <a:ea typeface="Georgia"/>
                <a:cs typeface="Georgia"/>
                <a:sym typeface="Georgia"/>
              </a:defRPr>
            </a:pPr>
            <a:endParaRPr sz="1200" u="sng">
              <a:solidFill>
                <a:srgbClr val="000000"/>
              </a:solidFill>
              <a:latin typeface="Helvetica"/>
              <a:ea typeface="Helvetica"/>
              <a:cs typeface="Helvetica"/>
              <a:sym typeface="Helvetica"/>
              <a:hlinkClick r:id="" action="ppaction://noaction"/>
            </a:endParaRPr>
          </a:p>
        </p:txBody>
      </p:sp>
    </p:spTree>
    <p:extLst>
      <p:ext uri="{BB962C8B-B14F-4D97-AF65-F5344CB8AC3E}">
        <p14:creationId xmlns:p14="http://schemas.microsoft.com/office/powerpoint/2010/main" val="67387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u="sng" dirty="0">
                <a:hlinkClick r:id="rId3"/>
              </a:rPr>
              <a:t>https://www.youtube.com/watch?v=u11DK9kMp5Y&amp;t=96</a:t>
            </a:r>
            <a:r>
              <a:rPr dirty="0"/>
              <a:t> </a:t>
            </a:r>
          </a:p>
          <a:p>
            <a:r>
              <a:rPr dirty="0"/>
              <a:t>Watch until 4:12 </a:t>
            </a:r>
          </a:p>
          <a:p>
            <a:endParaRPr dirty="0"/>
          </a:p>
        </p:txBody>
      </p:sp>
    </p:spTree>
    <p:extLst>
      <p:ext uri="{BB962C8B-B14F-4D97-AF65-F5344CB8AC3E}">
        <p14:creationId xmlns:p14="http://schemas.microsoft.com/office/powerpoint/2010/main" val="881647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noRot="1" noChangeAspect="1"/>
          </p:cNvSpPr>
          <p:nvPr>
            <p:ph type="sldImg"/>
          </p:nvPr>
        </p:nvSpPr>
        <p:spPr>
          <a:prstGeom prst="rect">
            <a:avLst/>
          </a:prstGeom>
        </p:spPr>
        <p:txBody>
          <a:bodyPr/>
          <a:lstStyle/>
          <a:p>
            <a:endParaRPr/>
          </a:p>
        </p:txBody>
      </p:sp>
      <p:sp>
        <p:nvSpPr>
          <p:cNvPr id="491" name="Shape 491"/>
          <p:cNvSpPr>
            <a:spLocks noGrp="1"/>
          </p:cNvSpPr>
          <p:nvPr>
            <p:ph type="body" sz="quarter" idx="1"/>
          </p:nvPr>
        </p:nvSpPr>
        <p:spPr>
          <a:prstGeom prst="rect">
            <a:avLst/>
          </a:prstGeom>
        </p:spPr>
        <p:txBody>
          <a:bodyPr/>
          <a:lstStyle>
            <a:lvl1pPr defTabSz="825500">
              <a:defRPr sz="3000"/>
            </a:lvl1pPr>
          </a:lstStyle>
          <a:p>
            <a:r>
              <a:t>Workers from 49 states, plus the District of Columbia.  No one from North Dakota.</a:t>
            </a:r>
          </a:p>
        </p:txBody>
      </p:sp>
    </p:spTree>
    <p:extLst>
      <p:ext uri="{BB962C8B-B14F-4D97-AF65-F5344CB8AC3E}">
        <p14:creationId xmlns:p14="http://schemas.microsoft.com/office/powerpoint/2010/main" val="1665515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noRot="1" noChangeAspect="1"/>
          </p:cNvSpPr>
          <p:nvPr>
            <p:ph type="sldImg"/>
          </p:nvPr>
        </p:nvSpPr>
        <p:spPr>
          <a:prstGeom prst="rect">
            <a:avLst/>
          </a:prstGeom>
        </p:spPr>
        <p:txBody>
          <a:bodyPr/>
          <a:lstStyle/>
          <a:p>
            <a:endParaRPr/>
          </a:p>
        </p:txBody>
      </p:sp>
      <p:sp>
        <p:nvSpPr>
          <p:cNvPr id="505" name="Shape 505"/>
          <p:cNvSpPr>
            <a:spLocks noGrp="1"/>
          </p:cNvSpPr>
          <p:nvPr>
            <p:ph type="body" sz="quarter" idx="1"/>
          </p:nvPr>
        </p:nvSpPr>
        <p:spPr>
          <a:prstGeom prst="rect">
            <a:avLst/>
          </a:prstGeom>
        </p:spPr>
        <p:txBody>
          <a:bodyPr/>
          <a:lstStyle/>
          <a:p>
            <a:pPr defTabSz="457200">
              <a:spcBef>
                <a:spcPts val="1200"/>
              </a:spcBef>
              <a:defRPr sz="1500"/>
            </a:pPr>
            <a:r>
              <a:t>Census of over 5,284 bilingual workers on MTurk.  Came from 111 countries. Size of circles represents number of workers.</a:t>
            </a:r>
          </a:p>
          <a:p>
            <a:pPr defTabSz="457200">
              <a:spcBef>
                <a:spcPts val="1200"/>
              </a:spcBef>
              <a:defRPr sz="1500"/>
            </a:pPr>
            <a:r>
              <a:t>India had 2,022 workers, the United States had 904, the Philippines had 147, Egypt had 25, Russia had 10, and Sri Lanka had 4.</a:t>
            </a:r>
            <a:endParaRPr sz="1200"/>
          </a:p>
        </p:txBody>
      </p:sp>
    </p:spTree>
    <p:extLst>
      <p:ext uri="{BB962C8B-B14F-4D97-AF65-F5344CB8AC3E}">
        <p14:creationId xmlns:p14="http://schemas.microsoft.com/office/powerpoint/2010/main" val="2889635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Used MTurk</a:t>
            </a:r>
          </a:p>
          <a:p>
            <a:r>
              <a:t>ImageNet aims to populate the majority of the 80,000 synsets of WordNet with an average of 500-1000 clean and full resolution images.  5247 synsets and 3.2 million images in total.</a:t>
            </a:r>
          </a:p>
          <a:p>
            <a:endParaRPr/>
          </a:p>
          <a:p>
            <a:r>
              <a:t>Quote from: https://qz.com/1034972/the-data-that-changed-the-direction-of-ai-research-and-possibly-the-world/</a:t>
            </a:r>
          </a:p>
          <a:p>
            <a:endParaRPr/>
          </a:p>
          <a:p>
            <a:r>
              <a:t>Image credit: TED</a:t>
            </a:r>
          </a:p>
          <a:p>
            <a:r>
              <a:rPr u="sng">
                <a:hlinkClick r:id="rId3"/>
              </a:rPr>
              <a:t>https://www.ted.com/talks/fei_fei_li_how_we_re_teaching_computers_to_understand_pictures</a:t>
            </a:r>
          </a:p>
        </p:txBody>
      </p:sp>
    </p:spTree>
    <p:extLst>
      <p:ext uri="{BB962C8B-B14F-4D97-AF65-F5344CB8AC3E}">
        <p14:creationId xmlns:p14="http://schemas.microsoft.com/office/powerpoint/2010/main" val="4027560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noRot="1" noChangeAspect="1"/>
          </p:cNvSpPr>
          <p:nvPr>
            <p:ph type="sldImg"/>
          </p:nvPr>
        </p:nvSpPr>
        <p:spPr>
          <a:prstGeom prst="rect">
            <a:avLst/>
          </a:prstGeom>
        </p:spPr>
        <p:txBody>
          <a:bodyPr/>
          <a:lstStyle/>
          <a:p>
            <a:endParaRPr/>
          </a:p>
        </p:txBody>
      </p:sp>
      <p:sp>
        <p:nvSpPr>
          <p:cNvPr id="619" name="Shape 619"/>
          <p:cNvSpPr>
            <a:spLocks noGrp="1"/>
          </p:cNvSpPr>
          <p:nvPr>
            <p:ph type="body" sz="quarter" idx="1"/>
          </p:nvPr>
        </p:nvSpPr>
        <p:spPr>
          <a:prstGeom prst="rect">
            <a:avLst/>
          </a:prstGeom>
        </p:spPr>
        <p:txBody>
          <a:bodyPr/>
          <a:lstStyle/>
          <a:p>
            <a:r>
              <a:t>When it was Published in 2009, ImageNet had collected 500-1000 clean and full resolution images for 5247 works, with 3.2 annotated million images in total.</a:t>
            </a:r>
          </a:p>
          <a:p>
            <a:endParaRPr/>
          </a:p>
          <a:p>
            <a:endParaRPr/>
          </a:p>
          <a:p>
            <a:pPr defTabSz="914400">
              <a:spcBef>
                <a:spcPts val="400"/>
              </a:spcBef>
              <a:defRPr sz="1200">
                <a:latin typeface="Calibri"/>
                <a:ea typeface="Calibri"/>
                <a:cs typeface="Calibri"/>
                <a:sym typeface="Calibri"/>
              </a:defRPr>
            </a:pPr>
            <a:r>
              <a:t>https://ieeexplore.ieee.org/abstract/document/5206848?casa_token=TEImYbiV8EkAAAAA:djnI9b233126o-JjuNaD7mYg51QJ7YjXZ_dwsa2YvA6MkUe9XZVTOzRFMIMsoD9LM0QZVkvlZk0</a:t>
            </a:r>
          </a:p>
        </p:txBody>
      </p:sp>
    </p:spTree>
    <p:extLst>
      <p:ext uri="{BB962C8B-B14F-4D97-AF65-F5344CB8AC3E}">
        <p14:creationId xmlns:p14="http://schemas.microsoft.com/office/powerpoint/2010/main" val="236087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u="sng" dirty="0">
                <a:hlinkClick r:id="rId3"/>
              </a:rPr>
              <a:t>https://www.youtube.com/watch?v=EtfriMJQ0_M</a:t>
            </a:r>
          </a:p>
        </p:txBody>
      </p:sp>
      <p:sp>
        <p:nvSpPr>
          <p:cNvPr id="4" name="Slide Number Placeholder 3"/>
          <p:cNvSpPr>
            <a:spLocks noGrp="1"/>
          </p:cNvSpPr>
          <p:nvPr>
            <p:ph type="sldNum" sz="quarter" idx="5"/>
          </p:nvPr>
        </p:nvSpPr>
        <p:spPr/>
        <p:txBody>
          <a:bodyPr/>
          <a:lstStyle/>
          <a:p>
            <a:fld id="{16725AFE-A141-6245-ADDB-0375406D4018}" type="slidenum">
              <a:rPr lang="en-US" smtClean="0"/>
              <a:t>68</a:t>
            </a:fld>
            <a:endParaRPr lang="en-US"/>
          </a:p>
        </p:txBody>
      </p:sp>
    </p:spTree>
    <p:extLst>
      <p:ext uri="{BB962C8B-B14F-4D97-AF65-F5344CB8AC3E}">
        <p14:creationId xmlns:p14="http://schemas.microsoft.com/office/powerpoint/2010/main" val="1419742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u="sng" dirty="0">
                <a:hlinkClick r:id="rId3"/>
              </a:rPr>
              <a:t>https://www.youtube.com/watch?v=EtfriMJQ0_M</a:t>
            </a:r>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2698999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Latency</a:t>
            </a:r>
          </a:p>
          <a:p>
            <a:r>
              <a:rPr lang="en-US" dirty="0"/>
              <a:t>Cost</a:t>
            </a:r>
          </a:p>
          <a:p>
            <a:r>
              <a:rPr lang="en-US" dirty="0"/>
              <a:t>Parallelization</a:t>
            </a:r>
          </a:p>
          <a:p>
            <a:r>
              <a:rPr lang="en-US" dirty="0"/>
              <a:t>Non-determinism</a:t>
            </a:r>
          </a:p>
          <a:p>
            <a:r>
              <a:rPr lang="en-US" dirty="0"/>
              <a:t>Iterative improvement</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71</a:t>
            </a:fld>
            <a:endParaRPr lang="en-US"/>
          </a:p>
        </p:txBody>
      </p:sp>
    </p:spTree>
    <p:extLst>
      <p:ext uri="{BB962C8B-B14F-4D97-AF65-F5344CB8AC3E}">
        <p14:creationId xmlns:p14="http://schemas.microsoft.com/office/powerpoint/2010/main" val="3311712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vimeo.com</a:t>
            </a:r>
            <a:r>
              <a:rPr lang="en-US" dirty="0"/>
              <a:t>/334828345</a:t>
            </a:r>
          </a:p>
        </p:txBody>
      </p:sp>
      <p:sp>
        <p:nvSpPr>
          <p:cNvPr id="4" name="Slide Number Placeholder 3"/>
          <p:cNvSpPr>
            <a:spLocks noGrp="1"/>
          </p:cNvSpPr>
          <p:nvPr>
            <p:ph type="sldNum" sz="quarter" idx="5"/>
          </p:nvPr>
        </p:nvSpPr>
        <p:spPr/>
        <p:txBody>
          <a:bodyPr/>
          <a:lstStyle/>
          <a:p>
            <a:fld id="{16725AFE-A141-6245-ADDB-0375406D4018}" type="slidenum">
              <a:rPr lang="en-US" smtClean="0"/>
              <a:t>76</a:t>
            </a:fld>
            <a:endParaRPr lang="en-US"/>
          </a:p>
        </p:txBody>
      </p:sp>
    </p:spTree>
    <p:extLst>
      <p:ext uri="{BB962C8B-B14F-4D97-AF65-F5344CB8AC3E}">
        <p14:creationId xmlns:p14="http://schemas.microsoft.com/office/powerpoint/2010/main" val="2986270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vimeo.com</a:t>
            </a:r>
            <a:r>
              <a:rPr lang="en-US" dirty="0"/>
              <a:t>/334828345</a:t>
            </a:r>
          </a:p>
        </p:txBody>
      </p:sp>
      <p:sp>
        <p:nvSpPr>
          <p:cNvPr id="4" name="Slide Number Placeholder 3"/>
          <p:cNvSpPr>
            <a:spLocks noGrp="1"/>
          </p:cNvSpPr>
          <p:nvPr>
            <p:ph type="sldNum" sz="quarter" idx="5"/>
          </p:nvPr>
        </p:nvSpPr>
        <p:spPr/>
        <p:txBody>
          <a:bodyPr/>
          <a:lstStyle/>
          <a:p>
            <a:fld id="{16725AFE-A141-6245-ADDB-0375406D4018}" type="slidenum">
              <a:rPr lang="en-US" smtClean="0"/>
              <a:t>77</a:t>
            </a:fld>
            <a:endParaRPr lang="en-US"/>
          </a:p>
        </p:txBody>
      </p:sp>
    </p:spTree>
    <p:extLst>
      <p:ext uri="{BB962C8B-B14F-4D97-AF65-F5344CB8AC3E}">
        <p14:creationId xmlns:p14="http://schemas.microsoft.com/office/powerpoint/2010/main" val="673516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inpathybulletin.com</a:t>
            </a:r>
            <a:r>
              <a:rPr lang="en-US" dirty="0"/>
              <a:t>/what-is-mob-mentality/</a:t>
            </a:r>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1828432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spcBef>
                <a:spcPts val="600"/>
              </a:spcBef>
              <a:defRPr sz="1300">
                <a:latin typeface="Helvetica"/>
                <a:ea typeface="Helvetica"/>
                <a:cs typeface="Helvetica"/>
                <a:sym typeface="Helvetica"/>
              </a:defRPr>
            </a:pPr>
            <a:r>
              <a:rPr lang="en-US" dirty="0"/>
              <a:t>Book first published in 1847 by Scottish Journalist Charles MacKay</a:t>
            </a:r>
          </a:p>
          <a:p>
            <a:pPr defTabSz="457200">
              <a:spcBef>
                <a:spcPts val="600"/>
              </a:spcBef>
              <a:defRPr sz="1300">
                <a:latin typeface="Helvetica"/>
                <a:ea typeface="Helvetica"/>
                <a:cs typeface="Helvetica"/>
                <a:sym typeface="Helvetica"/>
              </a:defRPr>
            </a:pPr>
            <a:r>
              <a:rPr lang="en-US" dirty="0"/>
              <a:t>the Dutch </a:t>
            </a:r>
            <a:r>
              <a:rPr lang="en-US" u="sng" dirty="0">
                <a:solidFill>
                  <a:srgbClr val="0645AD"/>
                </a:solidFill>
                <a:hlinkClick r:id="rId3"/>
              </a:rPr>
              <a:t>tulip mania</a:t>
            </a:r>
            <a:r>
              <a:rPr lang="en-US" dirty="0"/>
              <a:t> of the early seventeenth century. According to Mackay, during this bubble, </a:t>
            </a:r>
            <a:r>
              <a:rPr lang="en-US" u="sng" dirty="0">
                <a:solidFill>
                  <a:srgbClr val="0645AD"/>
                </a:solidFill>
                <a:hlinkClick r:id="rId4"/>
              </a:rPr>
              <a:t>speculators</a:t>
            </a:r>
            <a:r>
              <a:rPr lang="en-US" dirty="0"/>
              <a:t> from all walks of life bought and sold </a:t>
            </a:r>
            <a:r>
              <a:rPr lang="en-US" u="sng" dirty="0">
                <a:solidFill>
                  <a:srgbClr val="0645AD"/>
                </a:solidFill>
                <a:hlinkClick r:id="rId5"/>
              </a:rPr>
              <a:t>tulip</a:t>
            </a:r>
            <a:r>
              <a:rPr lang="en-US" dirty="0"/>
              <a:t> bulbs and even </a:t>
            </a:r>
            <a:r>
              <a:rPr lang="en-US" u="sng" dirty="0">
                <a:solidFill>
                  <a:srgbClr val="0645AD"/>
                </a:solidFill>
                <a:hlinkClick r:id="rId6"/>
              </a:rPr>
              <a:t>futures contracts</a:t>
            </a:r>
            <a:r>
              <a:rPr lang="en-US" dirty="0"/>
              <a:t> on them. Allegedly some tulip bulb varieties briefly became the most expensive objects in the world during 1637.</a:t>
            </a:r>
          </a:p>
          <a:p>
            <a:pPr defTabSz="457200">
              <a:spcBef>
                <a:spcPts val="600"/>
              </a:spcBef>
              <a:defRPr sz="1300">
                <a:latin typeface="Helvetica"/>
                <a:ea typeface="Helvetica"/>
                <a:cs typeface="Helvetica"/>
                <a:sym typeface="Helvetica"/>
              </a:defRPr>
            </a:pPr>
            <a:endParaRPr lang="en-US" dirty="0"/>
          </a:p>
          <a:p>
            <a:pPr defTabSz="457200">
              <a:spcBef>
                <a:spcPts val="600"/>
              </a:spcBef>
              <a:defRPr sz="1300">
                <a:latin typeface="Helvetica"/>
                <a:ea typeface="Helvetica"/>
                <a:cs typeface="Helvetica"/>
                <a:sym typeface="Helvetica"/>
              </a:defRPr>
            </a:pPr>
            <a:r>
              <a:rPr lang="en-US" dirty="0"/>
              <a:t>http://</a:t>
            </a:r>
            <a:r>
              <a:rPr lang="en-US" dirty="0" err="1"/>
              <a:t>en.wikipedia.org</a:t>
            </a:r>
            <a:r>
              <a:rPr lang="en-US" dirty="0"/>
              <a:t>/wiki/</a:t>
            </a:r>
            <a:r>
              <a:rPr lang="en-US" dirty="0" err="1"/>
              <a:t>Extraordinary_Popular_Delusions_and_the_Madness_of_Crowds</a:t>
            </a:r>
            <a:endParaRPr lang="en-US" dirty="0"/>
          </a:p>
          <a:p>
            <a:pPr defTabSz="457200">
              <a:spcBef>
                <a:spcPts val="600"/>
              </a:spcBef>
              <a:defRPr sz="1300">
                <a:latin typeface="Helvetica"/>
                <a:ea typeface="Helvetica"/>
                <a:cs typeface="Helvetica"/>
                <a:sym typeface="Helvetica"/>
              </a:defRPr>
            </a:pP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172990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Tulip_mania</a:t>
            </a:r>
            <a:br>
              <a:rPr lang="en-US" dirty="0"/>
            </a:br>
            <a:br>
              <a:rPr lang="en-US" dirty="0"/>
            </a:br>
            <a:r>
              <a:rPr lang="en-US" sz="1200" b="0" i="0" u="none" strike="noStrike" kern="1200" dirty="0">
                <a:solidFill>
                  <a:schemeClr val="tx1"/>
                </a:solidFill>
                <a:effectLst/>
                <a:latin typeface="+mn-lt"/>
                <a:ea typeface="+mn-ea"/>
                <a:cs typeface="+mn-cs"/>
              </a:rPr>
              <a:t>A tulip, known as "the Viceroy" (</a:t>
            </a:r>
            <a:r>
              <a:rPr lang="en-US" sz="1200" b="0" i="1" u="none" strike="noStrike" kern="1200" dirty="0" err="1">
                <a:solidFill>
                  <a:schemeClr val="tx1"/>
                </a:solidFill>
                <a:effectLst/>
                <a:latin typeface="+mn-lt"/>
                <a:ea typeface="+mn-ea"/>
                <a:cs typeface="+mn-cs"/>
              </a:rPr>
              <a:t>viseroij</a:t>
            </a:r>
            <a:r>
              <a:rPr lang="en-US" sz="1200" b="0" i="0" u="none" strike="noStrike" kern="1200" dirty="0">
                <a:solidFill>
                  <a:schemeClr val="tx1"/>
                </a:solidFill>
                <a:effectLst/>
                <a:latin typeface="+mn-lt"/>
                <a:ea typeface="+mn-ea"/>
                <a:cs typeface="+mn-cs"/>
              </a:rPr>
              <a:t>), displayed in the 1637 Dutch catalog </a:t>
            </a:r>
            <a:r>
              <a:rPr lang="en-US" sz="1200" b="0" i="1" u="none" strike="noStrike" kern="1200" dirty="0" err="1">
                <a:solidFill>
                  <a:schemeClr val="tx1"/>
                </a:solidFill>
                <a:effectLst/>
                <a:latin typeface="+mn-lt"/>
                <a:ea typeface="+mn-ea"/>
                <a:cs typeface="+mn-cs"/>
              </a:rPr>
              <a:t>Verzameling</a:t>
            </a:r>
            <a:r>
              <a:rPr lang="en-US" sz="1200" b="0" i="1" u="none" strike="noStrike" kern="1200" dirty="0">
                <a:solidFill>
                  <a:schemeClr val="tx1"/>
                </a:solidFill>
                <a:effectLst/>
                <a:latin typeface="+mn-lt"/>
                <a:ea typeface="+mn-ea"/>
                <a:cs typeface="+mn-cs"/>
              </a:rPr>
              <a:t> van </a:t>
            </a:r>
            <a:r>
              <a:rPr lang="en-US" sz="1200" b="0" i="1" u="none" strike="noStrike" kern="1200" dirty="0" err="1">
                <a:solidFill>
                  <a:schemeClr val="tx1"/>
                </a:solidFill>
                <a:effectLst/>
                <a:latin typeface="+mn-lt"/>
                <a:ea typeface="+mn-ea"/>
                <a:cs typeface="+mn-cs"/>
              </a:rPr>
              <a:t>een</a:t>
            </a:r>
            <a:r>
              <a:rPr lang="en-US" sz="1200" b="0" i="1"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Meenigte</a:t>
            </a:r>
            <a:r>
              <a:rPr lang="en-US" sz="1200" b="0" i="1"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Tulipaanen</a:t>
            </a:r>
            <a:r>
              <a:rPr lang="en-US" sz="1200" b="0" i="0" u="none" strike="noStrike" kern="1200" dirty="0">
                <a:solidFill>
                  <a:schemeClr val="tx1"/>
                </a:solidFill>
                <a:effectLst/>
                <a:latin typeface="+mn-lt"/>
                <a:ea typeface="+mn-ea"/>
                <a:cs typeface="+mn-cs"/>
              </a:rPr>
              <a:t>. Its bulb was offered for sale for between 3,000 and 4,200 </a:t>
            </a:r>
            <a:r>
              <a:rPr lang="en-US" sz="1200" b="0" i="0" u="none" strike="noStrike" kern="1200" dirty="0">
                <a:solidFill>
                  <a:schemeClr val="tx1"/>
                </a:solidFill>
                <a:effectLst/>
                <a:latin typeface="+mn-lt"/>
                <a:ea typeface="+mn-ea"/>
                <a:cs typeface="+mn-cs"/>
                <a:hlinkClick r:id="rId3" tooltip="Dutch guilder"/>
              </a:rPr>
              <a:t>guilders (florins)</a:t>
            </a:r>
            <a:r>
              <a:rPr lang="en-US" sz="1200" b="0" i="0" u="none" strike="noStrike" kern="1200" dirty="0">
                <a:solidFill>
                  <a:schemeClr val="tx1"/>
                </a:solidFill>
                <a:effectLst/>
                <a:latin typeface="+mn-lt"/>
                <a:ea typeface="+mn-ea"/>
                <a:cs typeface="+mn-cs"/>
              </a:rPr>
              <a:t> depending on weight (</a:t>
            </a:r>
            <a:r>
              <a:rPr lang="en-US" sz="1200" b="0" i="1" u="none" strike="noStrike" kern="1200" dirty="0" err="1">
                <a:solidFill>
                  <a:schemeClr val="tx1"/>
                </a:solidFill>
                <a:effectLst/>
                <a:latin typeface="+mn-lt"/>
                <a:ea typeface="+mn-ea"/>
                <a:cs typeface="+mn-cs"/>
              </a:rPr>
              <a:t>gewooge</a:t>
            </a:r>
            <a:r>
              <a:rPr lang="en-US" sz="1200" b="0" i="0" u="none" strike="noStrike" kern="1200" dirty="0">
                <a:solidFill>
                  <a:schemeClr val="tx1"/>
                </a:solidFill>
                <a:effectLst/>
                <a:latin typeface="+mn-lt"/>
                <a:ea typeface="+mn-ea"/>
                <a:cs typeface="+mn-cs"/>
              </a:rPr>
              <a:t>). A skilled </a:t>
            </a:r>
            <a:r>
              <a:rPr lang="en-US" sz="1200" b="0" i="0" u="none" strike="noStrike" kern="1200" dirty="0" err="1">
                <a:solidFill>
                  <a:schemeClr val="tx1"/>
                </a:solidFill>
                <a:effectLst/>
                <a:latin typeface="+mn-lt"/>
                <a:ea typeface="+mn-ea"/>
                <a:cs typeface="+mn-cs"/>
              </a:rPr>
              <a:t>craftsworker</a:t>
            </a:r>
            <a:r>
              <a:rPr lang="en-US" sz="1200" b="0" i="0" u="none" strike="noStrike" kern="1200" dirty="0">
                <a:solidFill>
                  <a:schemeClr val="tx1"/>
                </a:solidFill>
                <a:effectLst/>
                <a:latin typeface="+mn-lt"/>
                <a:ea typeface="+mn-ea"/>
                <a:cs typeface="+mn-cs"/>
              </a:rPr>
              <a:t> at the time earned about 300 guilders a year.</a:t>
            </a:r>
            <a:r>
              <a:rPr lang="en-US" sz="1200" b="0" i="0" u="none" strike="noStrike" kern="1200" baseline="30000" dirty="0">
                <a:solidFill>
                  <a:schemeClr val="tx1"/>
                </a:solidFill>
                <a:effectLst/>
                <a:latin typeface="+mn-lt"/>
                <a:ea typeface="+mn-ea"/>
                <a:cs typeface="+mn-cs"/>
                <a:hlinkClick r:id="rId4"/>
              </a:rPr>
              <a:t>[1]</a:t>
            </a:r>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2701488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slate.com</a:t>
            </a:r>
            <a:r>
              <a:rPr lang="en-US" dirty="0"/>
              <a:t>/technology/2015/02/beanie-babies-bubble-economics-and-psychology-of-a-plush-toy-investment-craze.html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"Looking back, it’s clear that the Beanie Baby craze was an economic bubble, fueled by frenzied speculation and blatantly baseless optimism. Bubbles are quite common, but bubbles over toys are not."</a:t>
            </a:r>
          </a:p>
          <a:p>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612136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Witch Hunt – https://</a:t>
            </a:r>
            <a:r>
              <a:rPr lang="en-US" sz="1200" b="0" i="0" u="none" strike="noStrike" kern="1200" dirty="0" err="1">
                <a:solidFill>
                  <a:schemeClr val="tx1"/>
                </a:solidFill>
                <a:effectLst/>
                <a:latin typeface="+mn-lt"/>
                <a:ea typeface="+mn-ea"/>
                <a:cs typeface="+mn-cs"/>
              </a:rPr>
              <a:t>inpathybulletin.com</a:t>
            </a:r>
            <a:r>
              <a:rPr lang="en-US" sz="1200" b="0" i="0" u="none" strike="noStrike" kern="1200" dirty="0">
                <a:solidFill>
                  <a:schemeClr val="tx1"/>
                </a:solidFill>
                <a:effectLst/>
                <a:latin typeface="+mn-lt"/>
                <a:ea typeface="+mn-ea"/>
                <a:cs typeface="+mn-cs"/>
              </a:rPr>
              <a:t>/what-is-mob-mentality/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Perhaps one of the most enduring examples of mob mentality is that of </a:t>
            </a:r>
            <a:r>
              <a:rPr lang="en-US" sz="1200" b="0" i="0" u="none" strike="noStrike" kern="1200" dirty="0">
                <a:solidFill>
                  <a:schemeClr val="tx1"/>
                </a:solidFill>
                <a:effectLst/>
                <a:latin typeface="+mn-lt"/>
                <a:ea typeface="+mn-ea"/>
                <a:cs typeface="+mn-cs"/>
                <a:hlinkClick r:id="rId3"/>
              </a:rPr>
              <a:t>The Salem Witch Trials</a:t>
            </a:r>
            <a:r>
              <a:rPr lang="en-US" sz="1200" b="0" i="0" u="none" strike="noStrike" kern="1200" dirty="0">
                <a:solidFill>
                  <a:schemeClr val="tx1"/>
                </a:solidFill>
                <a:effectLst/>
                <a:latin typeface="+mn-lt"/>
                <a:ea typeface="+mn-ea"/>
                <a:cs typeface="+mn-cs"/>
              </a:rPr>
              <a:t>, wherein an entire population came to believe that completely innocent victims were witches possessed by the devil.  They arrived at this conclusion without any physical or rational evidence.  There was simply a snowball effect once one person claimed to see the devil, claimed a conspiracy of witches, and then accused another woman of being a witch.  Widespread panic ensued.  Women were lynched one right after the other without a fair or reasonable trial because, by that point, those making the determination were incapable of fair reasoning.  They had already been entirely swayed by mob mentality.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Salem witch trials</a:t>
            </a:r>
            <a:r>
              <a:rPr lang="en-US" sz="1200" b="0" i="0" u="none" strike="noStrike" kern="1200" dirty="0">
                <a:solidFill>
                  <a:schemeClr val="tx1"/>
                </a:solidFill>
                <a:effectLst/>
                <a:latin typeface="+mn-lt"/>
                <a:ea typeface="+mn-ea"/>
                <a:cs typeface="+mn-cs"/>
              </a:rPr>
              <a:t> were a series of hearings and prosecutions of people accused of </a:t>
            </a:r>
            <a:r>
              <a:rPr lang="en-US" sz="1200" b="0" i="0" u="none" strike="noStrike" kern="1200" dirty="0">
                <a:solidFill>
                  <a:schemeClr val="tx1"/>
                </a:solidFill>
                <a:effectLst/>
                <a:latin typeface="+mn-lt"/>
                <a:ea typeface="+mn-ea"/>
                <a:cs typeface="+mn-cs"/>
                <a:hlinkClick r:id="rId4" tooltip="Witchcraft"/>
              </a:rPr>
              <a:t>witchcraft</a:t>
            </a:r>
            <a:r>
              <a:rPr lang="en-US" sz="1200" b="0" i="0" u="none" strike="noStrike"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5" tooltip="Province of Massachusetts Bay"/>
              </a:rPr>
              <a:t>colonial Massachusetts</a:t>
            </a:r>
            <a:r>
              <a:rPr lang="en-US" sz="1200" b="0" i="0" u="none" strike="noStrike" kern="1200" dirty="0">
                <a:solidFill>
                  <a:schemeClr val="tx1"/>
                </a:solidFill>
                <a:effectLst/>
                <a:latin typeface="+mn-lt"/>
                <a:ea typeface="+mn-ea"/>
                <a:cs typeface="+mn-cs"/>
              </a:rPr>
              <a:t> between February 1692 and May 1693. More than two hundred people were accused. Thirty were found guilty, nineteen of whom were executed by </a:t>
            </a:r>
            <a:r>
              <a:rPr lang="en-US" sz="1200" b="0" i="0" u="none" strike="noStrike" kern="1200" dirty="0">
                <a:solidFill>
                  <a:schemeClr val="tx1"/>
                </a:solidFill>
                <a:effectLst/>
                <a:latin typeface="+mn-lt"/>
                <a:ea typeface="+mn-ea"/>
                <a:cs typeface="+mn-cs"/>
                <a:hlinkClick r:id="rId6" tooltip="Hanging"/>
              </a:rPr>
              <a:t>hanging</a:t>
            </a:r>
            <a:r>
              <a:rPr lang="en-US" sz="1200" b="0" i="0" u="none" strike="noStrike" kern="1200" dirty="0">
                <a:solidFill>
                  <a:schemeClr val="tx1"/>
                </a:solidFill>
                <a:effectLst/>
                <a:latin typeface="+mn-lt"/>
                <a:ea typeface="+mn-ea"/>
                <a:cs typeface="+mn-cs"/>
              </a:rPr>
              <a:t> (fourteen women and five men). One other man, </a:t>
            </a:r>
            <a:r>
              <a:rPr lang="en-US" sz="1200" b="0" i="0" u="none" strike="noStrike" kern="1200" dirty="0">
                <a:solidFill>
                  <a:schemeClr val="tx1"/>
                </a:solidFill>
                <a:effectLst/>
                <a:latin typeface="+mn-lt"/>
                <a:ea typeface="+mn-ea"/>
                <a:cs typeface="+mn-cs"/>
                <a:hlinkClick r:id="rId7" tooltip="Giles Corey"/>
              </a:rPr>
              <a:t>Giles Corey</a:t>
            </a:r>
            <a:r>
              <a:rPr lang="en-US" sz="1200" b="0" i="0" u="none" strike="noStrike" kern="1200" dirty="0">
                <a:solidFill>
                  <a:schemeClr val="tx1"/>
                </a:solidFill>
                <a:effectLst/>
                <a:latin typeface="+mn-lt"/>
                <a:ea typeface="+mn-ea"/>
                <a:cs typeface="+mn-cs"/>
              </a:rPr>
              <a:t>, was pressed to death for refusing to plead, and at least five people died in jail.</a:t>
            </a:r>
            <a:r>
              <a:rPr lang="en-US" sz="1200" b="0" i="0" u="none" strike="noStrike" kern="1200" baseline="30000" dirty="0">
                <a:solidFill>
                  <a:schemeClr val="tx1"/>
                </a:solidFill>
                <a:effectLst/>
                <a:latin typeface="+mn-lt"/>
                <a:ea typeface="+mn-ea"/>
                <a:cs typeface="+mn-cs"/>
                <a:hlinkClick r:id="rId8"/>
              </a:rPr>
              <a:t>[1]</a:t>
            </a:r>
            <a:endParaRPr lang="en-US" sz="1200" b="0" i="0" u="none" strike="noStrike" kern="1200" dirty="0">
              <a:solidFill>
                <a:schemeClr val="tx1"/>
              </a:solidFill>
              <a:effectLst/>
              <a:latin typeface="+mn-lt"/>
              <a:ea typeface="+mn-ea"/>
              <a:cs typeface="+mn-cs"/>
            </a:endParaRPr>
          </a:p>
          <a:p>
            <a:endParaRPr lang="en-US" dirty="0"/>
          </a:p>
          <a:p>
            <a:r>
              <a:rPr lang="en-US" dirty="0"/>
              <a:t>https://</a:t>
            </a:r>
            <a:r>
              <a:rPr lang="en-US" dirty="0" err="1"/>
              <a:t>en.wikipedia.org</a:t>
            </a:r>
            <a:r>
              <a:rPr lang="en-US" dirty="0"/>
              <a:t>/wiki/</a:t>
            </a:r>
            <a:r>
              <a:rPr lang="en-US" dirty="0" err="1"/>
              <a:t>Salem_witch_trials</a:t>
            </a:r>
            <a:br>
              <a:rPr lang="en-US" dirty="0"/>
            </a:b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2041699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Prophecies </a:t>
            </a:r>
          </a:p>
          <a:p>
            <a:endParaRPr lang="en-US" sz="1200" b="1"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QAnon</a:t>
            </a:r>
            <a:r>
              <a:rPr lang="en-US" sz="1200" b="0" i="0" u="none" strike="noStrike" kern="1200" baseline="30000" dirty="0">
                <a:solidFill>
                  <a:schemeClr val="tx1"/>
                </a:solidFill>
                <a:effectLst/>
                <a:latin typeface="+mn-lt"/>
                <a:ea typeface="+mn-ea"/>
                <a:cs typeface="+mn-cs"/>
                <a:hlinkClick r:id="rId3"/>
              </a:rPr>
              <a:t>[a]</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Help:IPA/English"/>
              </a:rPr>
              <a:t>/ˌkjuːəˈnɒn/</a:t>
            </a:r>
            <a:r>
              <a:rPr lang="en-US" sz="1200" b="0" i="0" u="none" strike="noStrike" kern="1200" dirty="0">
                <a:solidFill>
                  <a:schemeClr val="tx1"/>
                </a:solidFill>
                <a:effectLst/>
                <a:latin typeface="+mn-lt"/>
                <a:ea typeface="+mn-ea"/>
                <a:cs typeface="+mn-cs"/>
              </a:rPr>
              <a:t>) is a disproven and discredited </a:t>
            </a:r>
            <a:r>
              <a:rPr lang="en-US" sz="1200" b="0" i="0" u="none" strike="noStrike" kern="1200" dirty="0">
                <a:solidFill>
                  <a:schemeClr val="tx1"/>
                </a:solidFill>
                <a:effectLst/>
                <a:latin typeface="+mn-lt"/>
                <a:ea typeface="+mn-ea"/>
                <a:cs typeface="+mn-cs"/>
                <a:hlinkClick r:id="rId5" tooltip="Far-right"/>
              </a:rPr>
              <a:t>far-right</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Conspiracy theory"/>
              </a:rPr>
              <a:t>conspiracy theory</a:t>
            </a:r>
            <a:r>
              <a:rPr lang="en-US" sz="1200" b="0" i="0" u="none" strike="noStrike" kern="1200" baseline="30000" dirty="0">
                <a:solidFill>
                  <a:schemeClr val="tx1"/>
                </a:solidFill>
                <a:effectLst/>
                <a:latin typeface="+mn-lt"/>
                <a:ea typeface="+mn-ea"/>
                <a:cs typeface="+mn-cs"/>
                <a:hlinkClick r:id="rId7"/>
              </a:rPr>
              <a:t>[1]</a:t>
            </a:r>
            <a:r>
              <a:rPr lang="en-US" sz="1200" b="0" i="0" u="none" strike="noStrike" kern="1200" dirty="0">
                <a:solidFill>
                  <a:schemeClr val="tx1"/>
                </a:solidFill>
                <a:effectLst/>
                <a:latin typeface="+mn-lt"/>
                <a:ea typeface="+mn-ea"/>
                <a:cs typeface="+mn-cs"/>
              </a:rPr>
              <a:t> alleging that a </a:t>
            </a:r>
            <a:r>
              <a:rPr lang="en-US" sz="1200" b="0" i="0" u="none" strike="noStrike" kern="1200" dirty="0">
                <a:solidFill>
                  <a:schemeClr val="tx1"/>
                </a:solidFill>
                <a:effectLst/>
                <a:latin typeface="+mn-lt"/>
                <a:ea typeface="+mn-ea"/>
                <a:cs typeface="+mn-cs"/>
                <a:hlinkClick r:id="rId8" tooltip="Cabal"/>
              </a:rPr>
              <a:t>cabal</a:t>
            </a:r>
            <a:r>
              <a:rPr lang="en-US" sz="1200" b="0" i="0" u="none" strike="noStrike"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9" tooltip="Satanism"/>
              </a:rPr>
              <a:t>Satan-worshipping</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0" tooltip="Cannibalism"/>
              </a:rPr>
              <a:t>cannibalistic</a:t>
            </a:r>
            <a:r>
              <a:rPr lang="en-US" sz="1200" b="0" i="0" u="none" strike="noStrike" kern="1200" baseline="30000" dirty="0">
                <a:solidFill>
                  <a:schemeClr val="tx1"/>
                </a:solidFill>
                <a:effectLst/>
                <a:latin typeface="+mn-lt"/>
                <a:ea typeface="+mn-ea"/>
                <a:cs typeface="+mn-cs"/>
                <a:hlinkClick r:id="rId11"/>
              </a:rPr>
              <a:t>[2]</a:t>
            </a:r>
            <a:r>
              <a:rPr lang="en-US" sz="1200" b="0" i="0" u="none" strike="noStrike" kern="1200" baseline="30000" dirty="0">
                <a:solidFill>
                  <a:schemeClr val="tx1"/>
                </a:solidFill>
                <a:effectLst/>
                <a:latin typeface="+mn-lt"/>
                <a:ea typeface="+mn-ea"/>
                <a:cs typeface="+mn-cs"/>
                <a:hlinkClick r:id="rId12"/>
              </a:rPr>
              <a:t>[3]</a:t>
            </a:r>
            <a:r>
              <a:rPr lang="en-US" sz="1200" b="0" i="0" u="none" strike="noStrike" kern="1200" baseline="30000" dirty="0">
                <a:solidFill>
                  <a:schemeClr val="tx1"/>
                </a:solidFill>
                <a:effectLst/>
                <a:latin typeface="+mn-lt"/>
                <a:ea typeface="+mn-ea"/>
                <a:cs typeface="+mn-cs"/>
                <a:hlinkClick r:id="rId13"/>
              </a:rPr>
              <a:t>[4]</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14" tooltip="Pedophilia"/>
              </a:rPr>
              <a:t>pedophiles</a:t>
            </a:r>
            <a:r>
              <a:rPr lang="en-US" sz="1200" b="0" i="0" u="none" strike="noStrike" kern="1200" dirty="0" err="1">
                <a:solidFill>
                  <a:schemeClr val="tx1"/>
                </a:solidFill>
                <a:effectLst/>
                <a:latin typeface="+mn-lt"/>
                <a:ea typeface="+mn-ea"/>
                <a:cs typeface="+mn-cs"/>
              </a:rPr>
              <a:t>is</a:t>
            </a:r>
            <a:r>
              <a:rPr lang="en-US" sz="1200" b="0" i="0" u="none" strike="noStrike" kern="1200" dirty="0">
                <a:solidFill>
                  <a:schemeClr val="tx1"/>
                </a:solidFill>
                <a:effectLst/>
                <a:latin typeface="+mn-lt"/>
                <a:ea typeface="+mn-ea"/>
                <a:cs typeface="+mn-cs"/>
              </a:rPr>
              <a:t> running a global child </a:t>
            </a:r>
            <a:r>
              <a:rPr lang="en-US" sz="1200" b="0" i="0" u="none" strike="noStrike" kern="1200" dirty="0">
                <a:solidFill>
                  <a:schemeClr val="tx1"/>
                </a:solidFill>
                <a:effectLst/>
                <a:latin typeface="+mn-lt"/>
                <a:ea typeface="+mn-ea"/>
                <a:cs typeface="+mn-cs"/>
                <a:hlinkClick r:id="rId15" tooltip="Sex-trafficking"/>
              </a:rPr>
              <a:t>sex-trafficking</a:t>
            </a:r>
            <a:r>
              <a:rPr lang="en-US" sz="1200" b="0" i="0" u="none" strike="noStrike" kern="1200" dirty="0">
                <a:solidFill>
                  <a:schemeClr val="tx1"/>
                </a:solidFill>
                <a:effectLst/>
                <a:latin typeface="+mn-lt"/>
                <a:ea typeface="+mn-ea"/>
                <a:cs typeface="+mn-cs"/>
              </a:rPr>
              <a:t> ring and plotting against former U.S. president </a:t>
            </a:r>
            <a:r>
              <a:rPr lang="en-US" sz="1200" b="0" i="0" u="none" strike="noStrike" kern="1200" dirty="0">
                <a:solidFill>
                  <a:schemeClr val="tx1"/>
                </a:solidFill>
                <a:effectLst/>
                <a:latin typeface="+mn-lt"/>
                <a:ea typeface="+mn-ea"/>
                <a:cs typeface="+mn-cs"/>
                <a:hlinkClick r:id="rId16" tooltip="Donald Trump"/>
              </a:rPr>
              <a:t>Donald Trump</a:t>
            </a:r>
            <a:r>
              <a:rPr lang="en-US" sz="1200" b="0" i="0" u="none" strike="noStrike" kern="1200" dirty="0">
                <a:solidFill>
                  <a:schemeClr val="tx1"/>
                </a:solidFill>
                <a:effectLst/>
                <a:latin typeface="+mn-lt"/>
                <a:ea typeface="+mn-ea"/>
                <a:cs typeface="+mn-cs"/>
              </a:rPr>
              <a:t>, who is fighting the cabal.</a:t>
            </a:r>
            <a:r>
              <a:rPr lang="en-US" sz="1200" b="0" i="0" u="none" strike="noStrike" kern="1200" baseline="30000" dirty="0">
                <a:solidFill>
                  <a:schemeClr val="tx1"/>
                </a:solidFill>
                <a:effectLst/>
                <a:latin typeface="+mn-lt"/>
                <a:ea typeface="+mn-ea"/>
                <a:cs typeface="+mn-cs"/>
                <a:hlinkClick r:id="rId17"/>
              </a:rPr>
              <a:t>[5]</a:t>
            </a:r>
            <a:r>
              <a:rPr lang="en-US" sz="1200" b="0" i="0" u="none" strike="noStrike" kern="1200" dirty="0">
                <a:solidFill>
                  <a:schemeClr val="tx1"/>
                </a:solidFill>
                <a:effectLst/>
                <a:latin typeface="+mn-lt"/>
                <a:ea typeface="+mn-ea"/>
                <a:cs typeface="+mn-cs"/>
              </a:rPr>
              <a:t> U.S. prosecutors have called it "a group commonly referred to as a </a:t>
            </a:r>
            <a:r>
              <a:rPr lang="en-US" sz="1200" b="0" i="0" u="none" strike="noStrike" kern="1200" dirty="0">
                <a:solidFill>
                  <a:schemeClr val="tx1"/>
                </a:solidFill>
                <a:effectLst/>
                <a:latin typeface="+mn-lt"/>
                <a:ea typeface="+mn-ea"/>
                <a:cs typeface="+mn-cs"/>
                <a:hlinkClick r:id="rId18" tooltip="Cult"/>
              </a:rPr>
              <a:t>cult</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a:rPr>
              <a:t>[6]</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QAnon</a:t>
            </a:r>
            <a:r>
              <a:rPr lang="en-US" sz="1200" b="0" i="0" u="none" strike="noStrike" kern="1200" dirty="0">
                <a:solidFill>
                  <a:schemeClr val="tx1"/>
                </a:solidFill>
                <a:effectLst/>
                <a:latin typeface="+mn-lt"/>
                <a:ea typeface="+mn-ea"/>
                <a:cs typeface="+mn-cs"/>
              </a:rPr>
              <a:t> also commonly asserts that Trump is planning a day of reckoning known as the "Storm", when thousands of members of the cabal will be arrested</a:t>
            </a:r>
          </a:p>
          <a:p>
            <a:endParaRPr lang="en-US" dirty="0"/>
          </a:p>
          <a:p>
            <a:endParaRPr lang="en-US" dirty="0"/>
          </a:p>
          <a:p>
            <a:r>
              <a:rPr lang="en-US" sz="1200" b="0" i="0" u="none" strike="noStrike" kern="1200" dirty="0">
                <a:solidFill>
                  <a:schemeClr val="tx1"/>
                </a:solidFill>
                <a:effectLst/>
                <a:latin typeface="+mn-lt"/>
                <a:ea typeface="+mn-ea"/>
                <a:cs typeface="+mn-cs"/>
              </a:rPr>
              <a:t>Some </a:t>
            </a:r>
            <a:r>
              <a:rPr lang="en-US" sz="1200" b="0" i="0" u="none" strike="noStrike" kern="1200" dirty="0" err="1">
                <a:solidFill>
                  <a:schemeClr val="tx1"/>
                </a:solidFill>
                <a:effectLst/>
                <a:latin typeface="+mn-lt"/>
                <a:ea typeface="+mn-ea"/>
                <a:cs typeface="+mn-cs"/>
              </a:rPr>
              <a:t>QAnon</a:t>
            </a:r>
            <a:r>
              <a:rPr lang="en-US" sz="1200" b="0" i="0" u="none" strike="noStrike" kern="1200" dirty="0">
                <a:solidFill>
                  <a:schemeClr val="tx1"/>
                </a:solidFill>
                <a:effectLst/>
                <a:latin typeface="+mn-lt"/>
                <a:ea typeface="+mn-ea"/>
                <a:cs typeface="+mn-cs"/>
              </a:rPr>
              <a:t> followers spent weeks preparing for a nationwide blackout starting at noon on Inauguration Day, warning friends and family in text chains and Facebook messages to buy CB radios and stock up on food. They believed Trump would announce martial law through the Emergency Alert System before carrying out mass arrests.</a:t>
            </a:r>
          </a:p>
          <a:p>
            <a:pPr algn="l"/>
            <a:br>
              <a:rPr lang="en-US" dirty="0"/>
            </a:br>
            <a:r>
              <a:rPr lang="en-US" dirty="0"/>
              <a:t>https://</a:t>
            </a:r>
            <a:r>
              <a:rPr lang="en-US" dirty="0" err="1"/>
              <a:t>www.nbcnews.com</a:t>
            </a:r>
            <a:r>
              <a:rPr lang="en-US" dirty="0"/>
              <a:t>/tech/internet/some-qanon-followers-struggle-inauguration-day-n1255002</a:t>
            </a:r>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4030317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/wiki/2021_storming_of_the_United_States_Capitol</a:t>
            </a:r>
          </a:p>
          <a:p>
            <a:endParaRPr lang="en-US" dirty="0"/>
          </a:p>
          <a:p>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storming of the United States Capitol</a:t>
            </a:r>
            <a:r>
              <a:rPr lang="en-US" sz="1200" b="0" i="0" u="none" strike="noStrike" kern="1200" dirty="0">
                <a:solidFill>
                  <a:schemeClr val="tx1"/>
                </a:solidFill>
                <a:effectLst/>
                <a:latin typeface="+mn-lt"/>
                <a:ea typeface="+mn-ea"/>
                <a:cs typeface="+mn-cs"/>
              </a:rPr>
              <a:t> was a </a:t>
            </a:r>
            <a:r>
              <a:rPr lang="en-US" sz="1200" b="0" i="0" u="none" strike="noStrike" kern="1200" dirty="0">
                <a:solidFill>
                  <a:schemeClr val="tx1"/>
                </a:solidFill>
                <a:effectLst/>
                <a:latin typeface="+mn-lt"/>
                <a:ea typeface="+mn-ea"/>
                <a:cs typeface="+mn-cs"/>
                <a:hlinkClick r:id="rId3" tooltip="Riot"/>
              </a:rPr>
              <a:t>riot</a:t>
            </a:r>
            <a:r>
              <a:rPr lang="en-US" sz="1200" b="0" i="0" u="none" strike="noStrike" kern="1200" dirty="0">
                <a:solidFill>
                  <a:schemeClr val="tx1"/>
                </a:solidFill>
                <a:effectLst/>
                <a:latin typeface="+mn-lt"/>
                <a:ea typeface="+mn-ea"/>
                <a:cs typeface="+mn-cs"/>
              </a:rPr>
              <a:t> and violent attack against the </a:t>
            </a:r>
            <a:r>
              <a:rPr lang="en-US" sz="1200" b="0" i="0" u="none" strike="noStrike" kern="1200" dirty="0">
                <a:solidFill>
                  <a:schemeClr val="tx1"/>
                </a:solidFill>
                <a:effectLst/>
                <a:latin typeface="+mn-lt"/>
                <a:ea typeface="+mn-ea"/>
                <a:cs typeface="+mn-cs"/>
                <a:hlinkClick r:id="rId4" tooltip="117th United States Congress"/>
              </a:rPr>
              <a:t>117th United States Congress</a:t>
            </a:r>
            <a:r>
              <a:rPr lang="en-US" sz="1200" b="0" i="0" u="none" strike="noStrike" kern="1200" dirty="0">
                <a:solidFill>
                  <a:schemeClr val="tx1"/>
                </a:solidFill>
                <a:effectLst/>
                <a:latin typeface="+mn-lt"/>
                <a:ea typeface="+mn-ea"/>
                <a:cs typeface="+mn-cs"/>
              </a:rPr>
              <a:t> at the </a:t>
            </a:r>
            <a:r>
              <a:rPr lang="en-US" sz="1200" b="0" i="0" u="none" strike="noStrike" kern="1200" dirty="0">
                <a:solidFill>
                  <a:schemeClr val="tx1"/>
                </a:solidFill>
                <a:effectLst/>
                <a:latin typeface="+mn-lt"/>
                <a:ea typeface="+mn-ea"/>
                <a:cs typeface="+mn-cs"/>
                <a:hlinkClick r:id="rId5" tooltip="United States Capitol"/>
              </a:rPr>
              <a:t>United States Capitol</a:t>
            </a:r>
            <a:r>
              <a:rPr lang="en-US" sz="1200" b="0" i="0" u="none" strike="noStrike" kern="1200" dirty="0">
                <a:solidFill>
                  <a:schemeClr val="tx1"/>
                </a:solidFill>
                <a:effectLst/>
                <a:latin typeface="+mn-lt"/>
                <a:ea typeface="+mn-ea"/>
                <a:cs typeface="+mn-cs"/>
              </a:rPr>
              <a:t> on January 6, 2021, carried out by a mob of supporters of President </a:t>
            </a:r>
            <a:r>
              <a:rPr lang="en-US" sz="1200" b="0" i="0" u="none" strike="noStrike" kern="1200" dirty="0">
                <a:solidFill>
                  <a:schemeClr val="tx1"/>
                </a:solidFill>
                <a:effectLst/>
                <a:latin typeface="+mn-lt"/>
                <a:ea typeface="+mn-ea"/>
                <a:cs typeface="+mn-cs"/>
                <a:hlinkClick r:id="rId6" tooltip="Donald Trump"/>
              </a:rPr>
              <a:t>Donald Trump</a:t>
            </a:r>
            <a:r>
              <a:rPr lang="en-US" sz="1200" b="0" i="0" u="none" strike="noStrike" kern="1200" dirty="0">
                <a:solidFill>
                  <a:schemeClr val="tx1"/>
                </a:solidFill>
                <a:effectLst/>
                <a:latin typeface="+mn-lt"/>
                <a:ea typeface="+mn-ea"/>
                <a:cs typeface="+mn-cs"/>
              </a:rPr>
              <a:t> in an </a:t>
            </a:r>
            <a:r>
              <a:rPr lang="en-US" sz="1200" b="0" i="0" u="none" strike="noStrike" kern="1200" dirty="0">
                <a:solidFill>
                  <a:schemeClr val="tx1"/>
                </a:solidFill>
                <a:effectLst/>
                <a:latin typeface="+mn-lt"/>
                <a:ea typeface="+mn-ea"/>
                <a:cs typeface="+mn-cs"/>
                <a:hlinkClick r:id="rId7" tooltip="Attempts to overturn the 2020 United States presidential election"/>
              </a:rPr>
              <a:t>attempt to overturn his defeat</a:t>
            </a:r>
            <a:r>
              <a:rPr lang="en-US" sz="1200" b="0" i="0" u="none" strike="noStrike" kern="1200" dirty="0">
                <a:solidFill>
                  <a:schemeClr val="tx1"/>
                </a:solidFill>
                <a:effectLst/>
                <a:latin typeface="+mn-lt"/>
                <a:ea typeface="+mn-ea"/>
                <a:cs typeface="+mn-cs"/>
              </a:rPr>
              <a:t> in the </a:t>
            </a:r>
            <a:r>
              <a:rPr lang="en-US" sz="1200" b="0" i="0" u="none" strike="noStrike" kern="1200" dirty="0">
                <a:solidFill>
                  <a:schemeClr val="tx1"/>
                </a:solidFill>
                <a:effectLst/>
                <a:latin typeface="+mn-lt"/>
                <a:ea typeface="+mn-ea"/>
                <a:cs typeface="+mn-cs"/>
                <a:hlinkClick r:id="rId8" tooltip="2020 United States presidential election"/>
              </a:rPr>
              <a:t>2020 presidential election</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a:rPr>
              <a:t>[2]</a:t>
            </a:r>
            <a:r>
              <a:rPr lang="en-US" sz="1200" b="0" i="0" u="none" strike="noStrike" kern="1200" dirty="0">
                <a:solidFill>
                  <a:schemeClr val="tx1"/>
                </a:solidFill>
                <a:effectLst/>
                <a:latin typeface="+mn-lt"/>
                <a:ea typeface="+mn-ea"/>
                <a:cs typeface="+mn-cs"/>
              </a:rPr>
              <a:t> The riot led to the evacuation and lockdown of the Capitol, and five deaths.</a:t>
            </a:r>
          </a:p>
          <a:p>
            <a:r>
              <a:rPr lang="en-US" sz="1200" b="0" i="0" u="none" strike="noStrike" kern="1200" dirty="0">
                <a:solidFill>
                  <a:schemeClr val="tx1"/>
                </a:solidFill>
                <a:effectLst/>
                <a:latin typeface="+mn-lt"/>
                <a:ea typeface="+mn-ea"/>
                <a:cs typeface="+mn-cs"/>
              </a:rPr>
              <a:t>Called to action by Trump,</a:t>
            </a:r>
            <a:r>
              <a:rPr lang="en-US" sz="1200" b="0" i="0" u="none" strike="noStrike" kern="1200" baseline="30000" dirty="0">
                <a:solidFill>
                  <a:schemeClr val="tx1"/>
                </a:solidFill>
                <a:effectLst/>
                <a:latin typeface="+mn-lt"/>
                <a:ea typeface="+mn-ea"/>
                <a:cs typeface="+mn-cs"/>
                <a:hlinkClick r:id="rId10"/>
              </a:rPr>
              <a:t>[40]</a:t>
            </a:r>
            <a:r>
              <a:rPr lang="en-US" sz="1200" b="0" i="0" u="none" strike="noStrike" kern="1200" dirty="0">
                <a:solidFill>
                  <a:schemeClr val="tx1"/>
                </a:solidFill>
                <a:effectLst/>
                <a:latin typeface="+mn-lt"/>
                <a:ea typeface="+mn-ea"/>
                <a:cs typeface="+mn-cs"/>
              </a:rPr>
              <a:t> thousands</a:t>
            </a:r>
            <a:r>
              <a:rPr lang="en-US" sz="1200" b="0" i="0" u="none" strike="noStrike" kern="1200" baseline="30000" dirty="0">
                <a:solidFill>
                  <a:schemeClr val="tx1"/>
                </a:solidFill>
                <a:effectLst/>
                <a:latin typeface="+mn-lt"/>
                <a:ea typeface="+mn-ea"/>
                <a:cs typeface="+mn-cs"/>
                <a:hlinkClick r:id="rId11"/>
              </a:rPr>
              <a:t>[41]</a:t>
            </a:r>
            <a:r>
              <a:rPr lang="en-US" sz="1200" b="0" i="0" u="none" strike="noStrike" kern="1200" dirty="0">
                <a:solidFill>
                  <a:schemeClr val="tx1"/>
                </a:solidFill>
                <a:effectLst/>
                <a:latin typeface="+mn-lt"/>
                <a:ea typeface="+mn-ea"/>
                <a:cs typeface="+mn-cs"/>
              </a:rPr>
              <a:t> of his supporters gathered in </a:t>
            </a:r>
            <a:r>
              <a:rPr lang="en-US" sz="1200" b="0" i="0" u="none" strike="noStrike" kern="1200" dirty="0">
                <a:solidFill>
                  <a:schemeClr val="tx1"/>
                </a:solidFill>
                <a:effectLst/>
                <a:latin typeface="+mn-lt"/>
                <a:ea typeface="+mn-ea"/>
                <a:cs typeface="+mn-cs"/>
                <a:hlinkClick r:id="rId12" tooltip="Washington, D.C."/>
              </a:rPr>
              <a:t>Washington, D.C.</a:t>
            </a:r>
            <a:r>
              <a:rPr lang="en-US" sz="1200" b="0" i="0" u="none" strike="noStrike" kern="1200" dirty="0">
                <a:solidFill>
                  <a:schemeClr val="tx1"/>
                </a:solidFill>
                <a:effectLst/>
                <a:latin typeface="+mn-lt"/>
                <a:ea typeface="+mn-ea"/>
                <a:cs typeface="+mn-cs"/>
              </a:rPr>
              <a:t>, on January 5 and 6 in support of his </a:t>
            </a:r>
            <a:r>
              <a:rPr lang="en-US" sz="1200" b="0" i="0" u="none" strike="noStrike" kern="1200" dirty="0">
                <a:solidFill>
                  <a:schemeClr val="tx1"/>
                </a:solidFill>
                <a:effectLst/>
                <a:latin typeface="+mn-lt"/>
                <a:ea typeface="+mn-ea"/>
                <a:cs typeface="+mn-cs"/>
                <a:hlinkClick r:id="rId13" tooltip="Veracity of statements by Donald Trump"/>
              </a:rPr>
              <a:t>claim</a:t>
            </a:r>
            <a:r>
              <a:rPr lang="en-US" sz="1200" b="0" i="0" u="none" strike="noStrike" kern="1200" dirty="0">
                <a:solidFill>
                  <a:schemeClr val="tx1"/>
                </a:solidFill>
                <a:effectLst/>
                <a:latin typeface="+mn-lt"/>
                <a:ea typeface="+mn-ea"/>
                <a:cs typeface="+mn-cs"/>
              </a:rPr>
              <a:t> that the 2020 election </a:t>
            </a:r>
            <a:r>
              <a:rPr lang="en-US" sz="1200" b="0" i="0" u="none" strike="noStrike" kern="1200" dirty="0">
                <a:solidFill>
                  <a:schemeClr val="tx1"/>
                </a:solidFill>
                <a:effectLst/>
                <a:latin typeface="+mn-lt"/>
                <a:ea typeface="+mn-ea"/>
                <a:cs typeface="+mn-cs"/>
                <a:hlinkClick r:id="rId14" tooltip="Stolen election conspiracy theory"/>
              </a:rPr>
              <a:t>had been "stolen" from him</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a:rPr>
              <a:t>[42]</a:t>
            </a:r>
            <a:r>
              <a:rPr lang="en-US" sz="1200" b="0" i="0" u="none" strike="noStrike" kern="1200" dirty="0">
                <a:solidFill>
                  <a:schemeClr val="tx1"/>
                </a:solidFill>
                <a:effectLst/>
                <a:latin typeface="+mn-lt"/>
                <a:ea typeface="+mn-ea"/>
                <a:cs typeface="+mn-cs"/>
              </a:rPr>
              <a:t> and to demand that Vice President </a:t>
            </a:r>
            <a:r>
              <a:rPr lang="en-US" sz="1200" b="0" i="0" u="none" strike="noStrike" kern="1200" dirty="0">
                <a:solidFill>
                  <a:schemeClr val="tx1"/>
                </a:solidFill>
                <a:effectLst/>
                <a:latin typeface="+mn-lt"/>
                <a:ea typeface="+mn-ea"/>
                <a:cs typeface="+mn-cs"/>
                <a:hlinkClick r:id="rId16" tooltip="Mike Pence"/>
              </a:rPr>
              <a:t>Mike Pence</a:t>
            </a:r>
            <a:r>
              <a:rPr lang="en-US" sz="1200" b="0" i="0" u="none" strike="noStrike" kern="1200" dirty="0">
                <a:solidFill>
                  <a:schemeClr val="tx1"/>
                </a:solidFill>
                <a:effectLst/>
                <a:latin typeface="+mn-lt"/>
                <a:ea typeface="+mn-ea"/>
                <a:cs typeface="+mn-cs"/>
              </a:rPr>
              <a:t> and Congress reject President-elect </a:t>
            </a:r>
            <a:r>
              <a:rPr lang="en-US" sz="1200" b="0" i="0" u="none" strike="noStrike" kern="1200" dirty="0">
                <a:solidFill>
                  <a:schemeClr val="tx1"/>
                </a:solidFill>
                <a:effectLst/>
                <a:latin typeface="+mn-lt"/>
                <a:ea typeface="+mn-ea"/>
                <a:cs typeface="+mn-cs"/>
                <a:hlinkClick r:id="rId17" tooltip="Joe Biden"/>
              </a:rPr>
              <a:t>Joe Biden</a:t>
            </a:r>
            <a:r>
              <a:rPr lang="en-US" sz="1200" b="0" i="0" u="none" strike="noStrike" kern="1200" dirty="0">
                <a:solidFill>
                  <a:schemeClr val="tx1"/>
                </a:solidFill>
                <a:effectLst/>
                <a:latin typeface="+mn-lt"/>
                <a:ea typeface="+mn-ea"/>
                <a:cs typeface="+mn-cs"/>
              </a:rPr>
              <a:t>'s victory.</a:t>
            </a:r>
            <a:r>
              <a:rPr lang="en-US" sz="1200" b="0" i="0" u="none" strike="noStrike" kern="1200" baseline="30000" dirty="0">
                <a:solidFill>
                  <a:schemeClr val="tx1"/>
                </a:solidFill>
                <a:effectLst/>
                <a:latin typeface="+mn-lt"/>
                <a:ea typeface="+mn-ea"/>
                <a:cs typeface="+mn-cs"/>
                <a:hlinkClick r:id="rId18"/>
              </a:rPr>
              <a:t>[43]</a:t>
            </a:r>
            <a:r>
              <a:rPr lang="en-US" sz="1200" b="0" i="0" u="none" strike="noStrike" kern="1200" baseline="30000" dirty="0">
                <a:solidFill>
                  <a:schemeClr val="tx1"/>
                </a:solidFill>
                <a:effectLst/>
                <a:latin typeface="+mn-lt"/>
                <a:ea typeface="+mn-ea"/>
                <a:cs typeface="+mn-cs"/>
                <a:hlinkClick r:id="rId19"/>
              </a:rPr>
              <a:t>[44]</a:t>
            </a:r>
            <a:r>
              <a:rPr lang="en-US" sz="1200" b="0" i="0" u="none" strike="noStrike" kern="1200" baseline="30000" dirty="0">
                <a:solidFill>
                  <a:schemeClr val="tx1"/>
                </a:solidFill>
                <a:effectLst/>
                <a:latin typeface="+mn-lt"/>
                <a:ea typeface="+mn-ea"/>
                <a:cs typeface="+mn-cs"/>
                <a:hlinkClick r:id="rId20"/>
              </a:rPr>
              <a:t>[45]</a:t>
            </a:r>
            <a:r>
              <a:rPr lang="en-US" sz="1200" b="0" i="0" u="none" strike="noStrike" kern="1200" dirty="0">
                <a:solidFill>
                  <a:schemeClr val="tx1"/>
                </a:solidFill>
                <a:effectLst/>
                <a:latin typeface="+mn-lt"/>
                <a:ea typeface="+mn-ea"/>
                <a:cs typeface="+mn-cs"/>
              </a:rPr>
              <a:t> On the morning of January 6, at a "Save America" rally on </a:t>
            </a:r>
            <a:r>
              <a:rPr lang="en-US" sz="1200" b="0" i="0" u="none" strike="noStrike" kern="1200" dirty="0">
                <a:solidFill>
                  <a:schemeClr val="tx1"/>
                </a:solidFill>
                <a:effectLst/>
                <a:latin typeface="+mn-lt"/>
                <a:ea typeface="+mn-ea"/>
                <a:cs typeface="+mn-cs"/>
                <a:hlinkClick r:id="rId21" tooltip="The Ellipse"/>
              </a:rPr>
              <a:t>the Ellipse</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22" tooltip="Rudy Giuliani"/>
              </a:rPr>
              <a:t>Rudy Giuliani</a:t>
            </a:r>
            <a:r>
              <a:rPr lang="en-US" sz="1200" b="0" i="0" u="none" strike="noStrike" kern="1200" dirty="0">
                <a:solidFill>
                  <a:schemeClr val="tx1"/>
                </a:solidFill>
                <a:effectLst/>
                <a:latin typeface="+mn-lt"/>
                <a:ea typeface="+mn-ea"/>
                <a:cs typeface="+mn-cs"/>
              </a:rPr>
              <a:t> called for "</a:t>
            </a:r>
            <a:r>
              <a:rPr lang="en-US" sz="1200" b="0" i="0" u="none" strike="noStrike" kern="1200" dirty="0">
                <a:solidFill>
                  <a:schemeClr val="tx1"/>
                </a:solidFill>
                <a:effectLst/>
                <a:latin typeface="+mn-lt"/>
                <a:ea typeface="+mn-ea"/>
                <a:cs typeface="+mn-cs"/>
                <a:hlinkClick r:id="rId23" tooltip="Trial by combat"/>
              </a:rPr>
              <a:t>trial by combat</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4"/>
              </a:rPr>
              <a:t>[46]</a:t>
            </a:r>
            <a:r>
              <a:rPr lang="en-US" sz="1200" b="0" i="0" u="none" strike="noStrike" kern="1200" baseline="30000" dirty="0">
                <a:solidFill>
                  <a:schemeClr val="tx1"/>
                </a:solidFill>
                <a:effectLst/>
                <a:latin typeface="+mn-lt"/>
                <a:ea typeface="+mn-ea"/>
                <a:cs typeface="+mn-cs"/>
                <a:hlinkClick r:id="rId25"/>
              </a:rPr>
              <a:t>[47]</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26" tooltip="Donald Trump Jr."/>
              </a:rPr>
              <a:t>Donald Trump Jr.</a:t>
            </a:r>
            <a:r>
              <a:rPr lang="en-US" sz="1200" b="0" i="0" u="none" strike="noStrike" kern="1200" dirty="0">
                <a:solidFill>
                  <a:schemeClr val="tx1"/>
                </a:solidFill>
                <a:effectLst/>
                <a:latin typeface="+mn-lt"/>
                <a:ea typeface="+mn-ea"/>
                <a:cs typeface="+mn-cs"/>
              </a:rPr>
              <a:t> threatened the president's opponents by saying "we're coming for you", having previously called for "</a:t>
            </a:r>
            <a:r>
              <a:rPr lang="en-US" sz="1200" b="0" i="0" u="none" strike="noStrike" kern="1200" dirty="0">
                <a:solidFill>
                  <a:schemeClr val="tx1"/>
                </a:solidFill>
                <a:effectLst/>
                <a:latin typeface="+mn-lt"/>
                <a:ea typeface="+mn-ea"/>
                <a:cs typeface="+mn-cs"/>
                <a:hlinkClick r:id="rId27" tooltip="Total war"/>
              </a:rPr>
              <a:t>total war</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8"/>
              </a:rPr>
              <a:t>[48]</a:t>
            </a:r>
            <a:r>
              <a:rPr lang="en-US" sz="1200" b="0" i="0" u="none" strike="noStrike" kern="1200" baseline="30000" dirty="0">
                <a:solidFill>
                  <a:schemeClr val="tx1"/>
                </a:solidFill>
                <a:effectLst/>
                <a:latin typeface="+mn-lt"/>
                <a:ea typeface="+mn-ea"/>
                <a:cs typeface="+mn-cs"/>
                <a:hlinkClick r:id="rId29"/>
              </a:rPr>
              <a:t>[49]</a:t>
            </a:r>
            <a:r>
              <a:rPr lang="en-US" sz="1200" b="0" i="0" u="none" strike="noStrike" kern="1200" dirty="0">
                <a:solidFill>
                  <a:schemeClr val="tx1"/>
                </a:solidFill>
                <a:effectLst/>
                <a:latin typeface="+mn-lt"/>
                <a:ea typeface="+mn-ea"/>
                <a:cs typeface="+mn-cs"/>
              </a:rPr>
              <a:t> and Trump repeated his false claims about election irregularities and told the crowd to "fight like hell".</a:t>
            </a:r>
            <a:r>
              <a:rPr lang="en-US" sz="1200" b="0" i="0" u="none" strike="noStrike" kern="1200" baseline="30000" dirty="0">
                <a:solidFill>
                  <a:schemeClr val="tx1"/>
                </a:solidFill>
                <a:effectLst/>
                <a:latin typeface="+mn-lt"/>
                <a:ea typeface="+mn-ea"/>
                <a:cs typeface="+mn-cs"/>
                <a:hlinkClick r:id="rId30"/>
              </a:rPr>
              <a:t>[50]</a:t>
            </a:r>
            <a:r>
              <a:rPr lang="en-US" sz="1200" b="0" i="0" u="none" strike="noStrike" kern="1200" baseline="30000" dirty="0">
                <a:solidFill>
                  <a:schemeClr val="tx1"/>
                </a:solidFill>
                <a:effectLst/>
                <a:latin typeface="+mn-lt"/>
                <a:ea typeface="+mn-ea"/>
                <a:cs typeface="+mn-cs"/>
              </a:rPr>
              <a:t>:01:11:44</a:t>
            </a:r>
            <a:r>
              <a:rPr lang="en-US" sz="1200" b="0" i="0" u="none" strike="noStrike" kern="1200" dirty="0">
                <a:solidFill>
                  <a:schemeClr val="tx1"/>
                </a:solidFill>
                <a:effectLst/>
                <a:latin typeface="+mn-lt"/>
                <a:ea typeface="+mn-ea"/>
                <a:cs typeface="+mn-cs"/>
              </a:rPr>
              <a:t> At the president's encouragement,</a:t>
            </a:r>
            <a:r>
              <a:rPr lang="en-US" sz="1200" b="0" i="0" u="none" strike="noStrike" kern="1200" baseline="30000" dirty="0">
                <a:solidFill>
                  <a:schemeClr val="tx1"/>
                </a:solidFill>
                <a:effectLst/>
                <a:latin typeface="+mn-lt"/>
                <a:ea typeface="+mn-ea"/>
                <a:cs typeface="+mn-cs"/>
                <a:hlinkClick r:id="rId31"/>
              </a:rPr>
              <a:t>[51]</a:t>
            </a:r>
            <a:r>
              <a:rPr lang="en-US" sz="1200" b="0" i="0" u="none" strike="noStrike" kern="1200" dirty="0">
                <a:solidFill>
                  <a:schemeClr val="tx1"/>
                </a:solidFill>
                <a:effectLst/>
                <a:latin typeface="+mn-lt"/>
                <a:ea typeface="+mn-ea"/>
                <a:cs typeface="+mn-cs"/>
              </a:rPr>
              <a:t>thousands of the crowd then walked to the Capitol, where a </a:t>
            </a:r>
            <a:r>
              <a:rPr lang="en-US" sz="1200" b="0" i="0" u="none" strike="noStrike" kern="1200" dirty="0">
                <a:solidFill>
                  <a:schemeClr val="tx1"/>
                </a:solidFill>
                <a:effectLst/>
                <a:latin typeface="+mn-lt"/>
                <a:ea typeface="+mn-ea"/>
                <a:cs typeface="+mn-cs"/>
                <a:hlinkClick r:id="rId32" tooltip="Joint session of the United States Congress"/>
              </a:rPr>
              <a:t>joint session of Congress</a:t>
            </a:r>
            <a:r>
              <a:rPr lang="en-US" sz="1200" b="0" i="0" u="none" strike="noStrike" kern="1200" dirty="0">
                <a:solidFill>
                  <a:schemeClr val="tx1"/>
                </a:solidFill>
                <a:effectLst/>
                <a:latin typeface="+mn-lt"/>
                <a:ea typeface="+mn-ea"/>
                <a:cs typeface="+mn-cs"/>
              </a:rPr>
              <a:t> was beginning the </a:t>
            </a:r>
            <a:r>
              <a:rPr lang="en-US" sz="1200" b="0" i="0" u="none" strike="noStrike" kern="1200" dirty="0">
                <a:solidFill>
                  <a:schemeClr val="tx1"/>
                </a:solidFill>
                <a:effectLst/>
                <a:latin typeface="+mn-lt"/>
                <a:ea typeface="+mn-ea"/>
                <a:cs typeface="+mn-cs"/>
                <a:hlinkClick r:id="rId33" tooltip="2021 United States Electoral College count"/>
              </a:rPr>
              <a:t>Electoral College vote count</a:t>
            </a:r>
            <a:r>
              <a:rPr lang="en-US" sz="1200" b="0" i="0" u="none" strike="noStrike" kern="1200" dirty="0">
                <a:solidFill>
                  <a:schemeClr val="tx1"/>
                </a:solidFill>
                <a:effectLst/>
                <a:latin typeface="+mn-lt"/>
                <a:ea typeface="+mn-ea"/>
                <a:cs typeface="+mn-cs"/>
              </a:rPr>
              <a:t> to formalize Biden's victory.</a:t>
            </a:r>
          </a:p>
          <a:p>
            <a:r>
              <a:rPr lang="en-US" sz="1200" b="0" i="0" u="none" strike="noStrike" kern="1200" dirty="0">
                <a:solidFill>
                  <a:schemeClr val="tx1"/>
                </a:solidFill>
                <a:effectLst/>
                <a:latin typeface="+mn-lt"/>
                <a:ea typeface="+mn-ea"/>
                <a:cs typeface="+mn-cs"/>
              </a:rPr>
              <a:t>Many of the crowd at the Capitol, some of whom had gathered earlier, breached police perimeters and, many shouting,</a:t>
            </a:r>
            <a:r>
              <a:rPr lang="en-US" sz="1200" b="0" i="0" u="none" strike="noStrike" kern="1200" baseline="30000" dirty="0">
                <a:solidFill>
                  <a:schemeClr val="tx1"/>
                </a:solidFill>
                <a:effectLst/>
                <a:latin typeface="+mn-lt"/>
                <a:ea typeface="+mn-ea"/>
                <a:cs typeface="+mn-cs"/>
                <a:hlinkClick r:id="rId34"/>
              </a:rPr>
              <a:t>[52]</a:t>
            </a:r>
            <a:r>
              <a:rPr lang="en-US" sz="1200" b="0" i="0" u="none" strike="noStrike" kern="1200" dirty="0">
                <a:solidFill>
                  <a:schemeClr val="tx1"/>
                </a:solidFill>
                <a:effectLst/>
                <a:latin typeface="+mn-lt"/>
                <a:ea typeface="+mn-ea"/>
                <a:cs typeface="+mn-cs"/>
              </a:rPr>
              <a:t> stormed the building.</a:t>
            </a:r>
            <a:r>
              <a:rPr lang="en-US" sz="1200" b="0" i="0" u="none" strike="noStrike" kern="1200" baseline="30000" dirty="0">
                <a:solidFill>
                  <a:schemeClr val="tx1"/>
                </a:solidFill>
                <a:effectLst/>
                <a:latin typeface="+mn-lt"/>
                <a:ea typeface="+mn-ea"/>
                <a:cs typeface="+mn-cs"/>
                <a:hlinkClick r:id="rId35"/>
              </a:rPr>
              <a:t>[53]</a:t>
            </a:r>
            <a:r>
              <a:rPr lang="en-US" sz="1200" b="0" i="0" u="none" strike="noStrike" kern="1200" dirty="0">
                <a:solidFill>
                  <a:schemeClr val="tx1"/>
                </a:solidFill>
                <a:effectLst/>
                <a:latin typeface="+mn-lt"/>
                <a:ea typeface="+mn-ea"/>
                <a:cs typeface="+mn-cs"/>
              </a:rPr>
              <a:t> These rioters </a:t>
            </a:r>
            <a:r>
              <a:rPr lang="en-US" sz="1200" b="0" i="0" u="none" strike="noStrike" kern="1200" dirty="0">
                <a:solidFill>
                  <a:schemeClr val="tx1"/>
                </a:solidFill>
                <a:effectLst/>
                <a:latin typeface="+mn-lt"/>
                <a:ea typeface="+mn-ea"/>
                <a:cs typeface="+mn-cs"/>
                <a:hlinkClick r:id="rId36" tooltip="Occupation (protest)"/>
              </a:rPr>
              <a:t>occupied</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7" tooltip="Vandalism"/>
              </a:rPr>
              <a:t>vandalized</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38"/>
              </a:rPr>
              <a:t>[54]</a:t>
            </a:r>
            <a:r>
              <a:rPr lang="en-US" sz="1200" b="0" i="0" u="none" strike="noStrike" kern="1200" baseline="30000" dirty="0">
                <a:solidFill>
                  <a:schemeClr val="tx1"/>
                </a:solidFill>
                <a:effectLst/>
                <a:latin typeface="+mn-lt"/>
                <a:ea typeface="+mn-ea"/>
                <a:cs typeface="+mn-cs"/>
                <a:hlinkClick r:id="rId39"/>
              </a:rPr>
              <a:t>[55]</a:t>
            </a:r>
            <a:r>
              <a:rPr lang="en-US"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0" tooltip="Looting"/>
              </a:rPr>
              <a:t>looted</a:t>
            </a:r>
            <a:r>
              <a:rPr lang="en-US" sz="1200" b="0" i="0" u="none" strike="noStrike" kern="1200" baseline="30000" dirty="0">
                <a:solidFill>
                  <a:schemeClr val="tx1"/>
                </a:solidFill>
                <a:effectLst/>
                <a:latin typeface="+mn-lt"/>
                <a:ea typeface="+mn-ea"/>
                <a:cs typeface="+mn-cs"/>
                <a:hlinkClick r:id="rId41"/>
              </a:rPr>
              <a:t>[56]</a:t>
            </a:r>
            <a:r>
              <a:rPr lang="en-US" sz="1200" b="0" i="0" u="none" strike="noStrike" kern="1200" dirty="0">
                <a:solidFill>
                  <a:schemeClr val="tx1"/>
                </a:solidFill>
                <a:effectLst/>
                <a:latin typeface="+mn-lt"/>
                <a:ea typeface="+mn-ea"/>
                <a:cs typeface="+mn-cs"/>
              </a:rPr>
              <a:t> parts of the building for several hours.</a:t>
            </a:r>
            <a:r>
              <a:rPr lang="en-US" sz="1200" b="0" i="0" u="none" strike="noStrike" kern="1200" baseline="30000" dirty="0">
                <a:solidFill>
                  <a:schemeClr val="tx1"/>
                </a:solidFill>
                <a:effectLst/>
                <a:latin typeface="+mn-lt"/>
                <a:ea typeface="+mn-ea"/>
                <a:cs typeface="+mn-cs"/>
                <a:hlinkClick r:id="rId42"/>
              </a:rPr>
              <a:t>[57]</a:t>
            </a:r>
            <a:r>
              <a:rPr lang="en-US" sz="1200" b="0" i="0" u="none" strike="noStrike" kern="1200" baseline="30000" dirty="0">
                <a:solidFill>
                  <a:schemeClr val="tx1"/>
                </a:solidFill>
                <a:effectLst/>
                <a:latin typeface="+mn-lt"/>
                <a:ea typeface="+mn-ea"/>
                <a:cs typeface="+mn-cs"/>
                <a:hlinkClick r:id="rId43"/>
              </a:rPr>
              <a:t>[58]</a:t>
            </a:r>
            <a:r>
              <a:rPr lang="en-US" sz="1200" b="0" i="0" u="none" strike="noStrike" kern="1200" dirty="0">
                <a:solidFill>
                  <a:schemeClr val="tx1"/>
                </a:solidFill>
                <a:effectLst/>
                <a:latin typeface="+mn-lt"/>
                <a:ea typeface="+mn-ea"/>
                <a:cs typeface="+mn-cs"/>
              </a:rPr>
              <a:t> Many became violent, assaulting Capitol Police officers and reporters, erecting a </a:t>
            </a:r>
            <a:r>
              <a:rPr lang="en-US" sz="1200" b="0" i="0" u="none" strike="noStrike" kern="1200" dirty="0">
                <a:solidFill>
                  <a:schemeClr val="tx1"/>
                </a:solidFill>
                <a:effectLst/>
                <a:latin typeface="+mn-lt"/>
                <a:ea typeface="+mn-ea"/>
                <a:cs typeface="+mn-cs"/>
                <a:hlinkClick r:id="rId44" tooltip="Gallows"/>
              </a:rPr>
              <a:t>gallows</a:t>
            </a:r>
            <a:r>
              <a:rPr lang="en-US" sz="1200" b="0" i="0" u="none" strike="noStrike" kern="1200" dirty="0">
                <a:solidFill>
                  <a:schemeClr val="tx1"/>
                </a:solidFill>
                <a:effectLst/>
                <a:latin typeface="+mn-lt"/>
                <a:ea typeface="+mn-ea"/>
                <a:cs typeface="+mn-cs"/>
              </a:rPr>
              <a:t> on the Capitol grounds, and attempting to locate lawmakers to take hostage and harm. They chanted "Hang Mike Pence",</a:t>
            </a:r>
            <a:r>
              <a:rPr lang="en-US" sz="1200" b="0" i="0" u="none" strike="noStrike" kern="1200" baseline="30000" dirty="0">
                <a:solidFill>
                  <a:schemeClr val="tx1"/>
                </a:solidFill>
                <a:effectLst/>
                <a:latin typeface="+mn-lt"/>
                <a:ea typeface="+mn-ea"/>
                <a:cs typeface="+mn-cs"/>
                <a:hlinkClick r:id="rId45"/>
              </a:rPr>
              <a:t>[59]</a:t>
            </a:r>
            <a:r>
              <a:rPr lang="en-US" sz="1200" b="0" i="0" u="none" strike="noStrike" kern="1200" dirty="0">
                <a:solidFill>
                  <a:schemeClr val="tx1"/>
                </a:solidFill>
                <a:effectLst/>
                <a:latin typeface="+mn-lt"/>
                <a:ea typeface="+mn-ea"/>
                <a:cs typeface="+mn-cs"/>
              </a:rPr>
              <a:t> blaming him for not rejecting the Electoral College votes, although he lacked the </a:t>
            </a:r>
            <a:r>
              <a:rPr lang="en-US" sz="1200" b="0" i="0" u="none" strike="noStrike" kern="1200" dirty="0">
                <a:solidFill>
                  <a:schemeClr val="tx1"/>
                </a:solidFill>
                <a:effectLst/>
                <a:latin typeface="+mn-lt"/>
                <a:ea typeface="+mn-ea"/>
                <a:cs typeface="+mn-cs"/>
                <a:hlinkClick r:id="rId46" tooltip="Constitution of the United States"/>
              </a:rPr>
              <a:t>constitutional</a:t>
            </a:r>
            <a:r>
              <a:rPr lang="en-US" sz="1200" b="0" i="0" u="none" strike="noStrike" kern="1200" dirty="0">
                <a:solidFill>
                  <a:schemeClr val="tx1"/>
                </a:solidFill>
                <a:effectLst/>
                <a:latin typeface="+mn-lt"/>
                <a:ea typeface="+mn-ea"/>
                <a:cs typeface="+mn-cs"/>
              </a:rPr>
              <a:t> authority to do so.</a:t>
            </a:r>
            <a:r>
              <a:rPr lang="en-US" sz="1200" b="0" i="0" u="none" strike="noStrike" kern="1200" baseline="30000" dirty="0">
                <a:solidFill>
                  <a:schemeClr val="tx1"/>
                </a:solidFill>
                <a:effectLst/>
                <a:latin typeface="+mn-lt"/>
                <a:ea typeface="+mn-ea"/>
                <a:cs typeface="+mn-cs"/>
                <a:hlinkClick r:id="rId47"/>
              </a:rPr>
              <a:t>[60]</a:t>
            </a:r>
            <a:r>
              <a:rPr lang="en-US" sz="1200" b="0" i="0" u="none" strike="noStrike" kern="1200" dirty="0">
                <a:solidFill>
                  <a:schemeClr val="tx1"/>
                </a:solidFill>
                <a:effectLst/>
                <a:latin typeface="+mn-lt"/>
                <a:ea typeface="+mn-ea"/>
                <a:cs typeface="+mn-cs"/>
              </a:rPr>
              <a:t> The rioters targeted House Speaker </a:t>
            </a:r>
            <a:r>
              <a:rPr lang="en-US" sz="1200" b="0" i="0" u="none" strike="noStrike" kern="1200" dirty="0">
                <a:solidFill>
                  <a:schemeClr val="tx1"/>
                </a:solidFill>
                <a:effectLst/>
                <a:latin typeface="+mn-lt"/>
                <a:ea typeface="+mn-ea"/>
                <a:cs typeface="+mn-cs"/>
                <a:hlinkClick r:id="rId48" tooltip="Nancy Pelosi"/>
              </a:rPr>
              <a:t>Nancy Pelosi</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9" tooltip="D-CA"/>
              </a:rPr>
              <a:t>D–CA</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0" tooltip="Speaker of the United States House of Representatives"/>
              </a:rPr>
              <a:t>House Speaker</a:t>
            </a:r>
            <a:r>
              <a:rPr lang="en-US" sz="1200" b="0" i="0" u="none" strike="noStrike" kern="1200" baseline="30000" dirty="0">
                <a:solidFill>
                  <a:schemeClr val="tx1"/>
                </a:solidFill>
                <a:effectLst/>
                <a:latin typeface="+mn-lt"/>
                <a:ea typeface="+mn-ea"/>
                <a:cs typeface="+mn-cs"/>
                <a:hlinkClick r:id="rId51"/>
              </a:rPr>
              <a:t>[61]</a:t>
            </a:r>
            <a:r>
              <a:rPr lang="en-US" sz="1200" b="0" i="0" u="none" strike="noStrike" kern="1200" baseline="30000" dirty="0">
                <a:solidFill>
                  <a:schemeClr val="tx1"/>
                </a:solidFill>
                <a:effectLst/>
                <a:latin typeface="+mn-lt"/>
                <a:ea typeface="+mn-ea"/>
                <a:cs typeface="+mn-cs"/>
                <a:hlinkClick r:id="rId52"/>
              </a:rPr>
              <a:t>[62]</a:t>
            </a:r>
            <a:r>
              <a:rPr lang="en-US" sz="1200" b="0" i="0" u="none" strike="noStrike" kern="1200" dirty="0">
                <a:solidFill>
                  <a:schemeClr val="tx1"/>
                </a:solidFill>
                <a:effectLst/>
                <a:latin typeface="+mn-lt"/>
                <a:ea typeface="+mn-ea"/>
                <a:cs typeface="+mn-cs"/>
              </a:rPr>
              <a:t> vandalizing and looting</a:t>
            </a:r>
            <a:r>
              <a:rPr lang="en-US" sz="1200" b="0" i="0" u="none" strike="noStrike" kern="1200" baseline="30000" dirty="0">
                <a:solidFill>
                  <a:schemeClr val="tx1"/>
                </a:solidFill>
                <a:effectLst/>
                <a:latin typeface="+mn-lt"/>
                <a:ea typeface="+mn-ea"/>
                <a:cs typeface="+mn-cs"/>
                <a:hlinkClick r:id="rId53"/>
              </a:rPr>
              <a:t>[63]</a:t>
            </a:r>
            <a:r>
              <a:rPr lang="en-US" sz="1200" b="0" i="0" u="none" strike="noStrike" kern="1200" dirty="0">
                <a:solidFill>
                  <a:schemeClr val="tx1"/>
                </a:solidFill>
                <a:effectLst/>
                <a:latin typeface="+mn-lt"/>
                <a:ea typeface="+mn-ea"/>
                <a:cs typeface="+mn-cs"/>
              </a:rPr>
              <a:t> her offices, as well as those of other members of Congress.</a:t>
            </a:r>
            <a:r>
              <a:rPr lang="en-US" sz="1200" b="0" i="0" u="none" strike="noStrike" kern="1200" baseline="30000" dirty="0">
                <a:solidFill>
                  <a:schemeClr val="tx1"/>
                </a:solidFill>
                <a:effectLst/>
                <a:latin typeface="+mn-lt"/>
                <a:ea typeface="+mn-ea"/>
                <a:cs typeface="+mn-cs"/>
                <a:hlinkClick r:id="rId54"/>
              </a:rPr>
              <a:t>[64]</a:t>
            </a:r>
            <a:r>
              <a:rPr lang="en-US" sz="1200" b="0" i="0" u="none" strike="noStrike" kern="1200" dirty="0">
                <a:solidFill>
                  <a:schemeClr val="tx1"/>
                </a:solidFill>
                <a:effectLst/>
                <a:latin typeface="+mn-lt"/>
                <a:ea typeface="+mn-ea"/>
                <a:cs typeface="+mn-cs"/>
              </a:rPr>
              <a:t> Dozens of people in Washington, D.C., that day were later found to be listed in the </a:t>
            </a:r>
            <a:r>
              <a:rPr lang="en-US" sz="1200" b="0" i="0" u="none" strike="noStrike" kern="1200" dirty="0">
                <a:solidFill>
                  <a:schemeClr val="tx1"/>
                </a:solidFill>
                <a:effectLst/>
                <a:latin typeface="+mn-lt"/>
                <a:ea typeface="+mn-ea"/>
                <a:cs typeface="+mn-cs"/>
                <a:hlinkClick r:id="rId55" tooltip="Federal Bureau of Investigation"/>
              </a:rPr>
              <a:t>FBI</a:t>
            </a:r>
            <a:r>
              <a:rPr lang="en-US" sz="1200" b="0" i="0" u="none" strike="noStrike" kern="1200" dirty="0">
                <a:solidFill>
                  <a:schemeClr val="tx1"/>
                </a:solidFill>
                <a:effectLst/>
                <a:latin typeface="+mn-lt"/>
                <a:ea typeface="+mn-ea"/>
                <a:cs typeface="+mn-cs"/>
              </a:rPr>
              <a:t>'s </a:t>
            </a:r>
            <a:r>
              <a:rPr lang="en-US" sz="1200" b="0" i="0" u="none" strike="noStrike" kern="1200" dirty="0">
                <a:solidFill>
                  <a:schemeClr val="tx1"/>
                </a:solidFill>
                <a:effectLst/>
                <a:latin typeface="+mn-lt"/>
                <a:ea typeface="+mn-ea"/>
                <a:cs typeface="+mn-cs"/>
                <a:hlinkClick r:id="rId56" tooltip="Terrorist Screening Database"/>
              </a:rPr>
              <a:t>Terrorist Screening Database</a:t>
            </a:r>
            <a:r>
              <a:rPr lang="en-US" sz="1200" b="0" i="0" u="none" strike="noStrike" kern="1200" dirty="0">
                <a:solidFill>
                  <a:schemeClr val="tx1"/>
                </a:solidFill>
                <a:effectLst/>
                <a:latin typeface="+mn-lt"/>
                <a:ea typeface="+mn-ea"/>
                <a:cs typeface="+mn-cs"/>
              </a:rPr>
              <a:t>, most as suspected </a:t>
            </a:r>
            <a:r>
              <a:rPr lang="en-US" sz="1200" b="0" i="0" u="none" strike="noStrike" kern="1200" dirty="0">
                <a:solidFill>
                  <a:schemeClr val="tx1"/>
                </a:solidFill>
                <a:effectLst/>
                <a:latin typeface="+mn-lt"/>
                <a:ea typeface="+mn-ea"/>
                <a:cs typeface="+mn-cs"/>
                <a:hlinkClick r:id="rId57" tooltip="White supremacist"/>
              </a:rPr>
              <a:t>white supremacists</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8"/>
              </a:rPr>
              <a:t>[65]</a:t>
            </a:r>
            <a:r>
              <a:rPr lang="en-US" sz="1200" b="0" i="0" u="none" strike="noStrike" kern="1200" dirty="0">
                <a:solidFill>
                  <a:schemeClr val="tx1"/>
                </a:solidFill>
                <a:effectLst/>
                <a:latin typeface="+mn-lt"/>
                <a:ea typeface="+mn-ea"/>
                <a:cs typeface="+mn-cs"/>
              </a:rPr>
              <a:t> Members of a paramilitary anti-government group were indicted on conspiracy charges for allegedly staging a planned mission in the Capitol.</a:t>
            </a:r>
            <a:r>
              <a:rPr lang="en-US" sz="1200" b="0" i="0" u="none" strike="noStrike" kern="1200" baseline="30000" dirty="0">
                <a:solidFill>
                  <a:schemeClr val="tx1"/>
                </a:solidFill>
                <a:effectLst/>
                <a:latin typeface="+mn-lt"/>
                <a:ea typeface="+mn-ea"/>
                <a:cs typeface="+mn-cs"/>
                <a:hlinkClick r:id="rId59"/>
              </a:rPr>
              <a:t>[66]</a:t>
            </a:r>
            <a:r>
              <a:rPr lang="en-US" sz="1200" b="0" i="0" u="none" strike="noStrike" kern="1200" baseline="30000" dirty="0">
                <a:solidFill>
                  <a:schemeClr val="tx1"/>
                </a:solidFill>
                <a:effectLst/>
                <a:latin typeface="+mn-lt"/>
                <a:ea typeface="+mn-ea"/>
                <a:cs typeface="+mn-cs"/>
                <a:hlinkClick r:id="rId60"/>
              </a:rPr>
              <a:t>[67]</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Upon security being breached, Capitol Police evacuated the </a:t>
            </a:r>
            <a:r>
              <a:rPr lang="en-US" sz="1200" b="0" i="0" u="none" strike="noStrike" kern="1200" dirty="0">
                <a:solidFill>
                  <a:schemeClr val="tx1"/>
                </a:solidFill>
                <a:effectLst/>
                <a:latin typeface="+mn-lt"/>
                <a:ea typeface="+mn-ea"/>
                <a:cs typeface="+mn-cs"/>
                <a:hlinkClick r:id="rId61" tooltip="United States Senate"/>
              </a:rPr>
              <a:t>Senate</a:t>
            </a:r>
            <a:r>
              <a:rPr lang="en-US" sz="1200" b="0" i="0" u="none" strike="noStrike"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2" tooltip="United States House of Representatives"/>
              </a:rPr>
              <a:t>House of Representatives</a:t>
            </a:r>
            <a:r>
              <a:rPr lang="en-US" sz="1200" b="0" i="0" u="none" strike="noStrike" kern="1200" dirty="0">
                <a:solidFill>
                  <a:schemeClr val="tx1"/>
                </a:solidFill>
                <a:effectLst/>
                <a:latin typeface="+mn-lt"/>
                <a:ea typeface="+mn-ea"/>
                <a:cs typeface="+mn-cs"/>
              </a:rPr>
              <a:t> chambers. Several buildings in the </a:t>
            </a:r>
            <a:r>
              <a:rPr lang="en-US" sz="1200" b="0" i="0" u="none" strike="noStrike" kern="1200" dirty="0">
                <a:solidFill>
                  <a:schemeClr val="tx1"/>
                </a:solidFill>
                <a:effectLst/>
                <a:latin typeface="+mn-lt"/>
                <a:ea typeface="+mn-ea"/>
                <a:cs typeface="+mn-cs"/>
                <a:hlinkClick r:id="rId63" tooltip="United States Capitol Complex"/>
              </a:rPr>
              <a:t>Capitol complex</a:t>
            </a:r>
            <a:r>
              <a:rPr lang="en-US" sz="1200" b="0" i="0" u="none" strike="noStrike" kern="1200" dirty="0">
                <a:solidFill>
                  <a:schemeClr val="tx1"/>
                </a:solidFill>
                <a:effectLst/>
                <a:latin typeface="+mn-lt"/>
                <a:ea typeface="+mn-ea"/>
                <a:cs typeface="+mn-cs"/>
              </a:rPr>
              <a:t> were evacuated, and all were locked down.</a:t>
            </a:r>
            <a:r>
              <a:rPr lang="en-US" sz="1200" b="0" i="0" u="none" strike="noStrike" kern="1200" baseline="30000" dirty="0">
                <a:solidFill>
                  <a:schemeClr val="tx1"/>
                </a:solidFill>
                <a:effectLst/>
                <a:latin typeface="+mn-lt"/>
                <a:ea typeface="+mn-ea"/>
                <a:cs typeface="+mn-cs"/>
                <a:hlinkClick r:id="rId64"/>
              </a:rPr>
              <a:t>[68]</a:t>
            </a:r>
            <a:r>
              <a:rPr lang="en-US" sz="1200" b="0" i="0" u="none" strike="noStrike" kern="1200" dirty="0">
                <a:solidFill>
                  <a:schemeClr val="tx1"/>
                </a:solidFill>
                <a:effectLst/>
                <a:latin typeface="+mn-lt"/>
                <a:ea typeface="+mn-ea"/>
                <a:cs typeface="+mn-cs"/>
              </a:rPr>
              <a:t> Rioters occupied and ransacked the empty Senate chamber while federal law enforcement officers drew handguns to defend the evacuated House floor.</a:t>
            </a:r>
            <a:r>
              <a:rPr lang="en-US" sz="1200" b="0" i="0" u="none" strike="noStrike" kern="1200" baseline="30000" dirty="0">
                <a:solidFill>
                  <a:schemeClr val="tx1"/>
                </a:solidFill>
                <a:effectLst/>
                <a:latin typeface="+mn-lt"/>
                <a:ea typeface="+mn-ea"/>
                <a:cs typeface="+mn-cs"/>
                <a:hlinkClick r:id="rId65"/>
              </a:rPr>
              <a:t>[69]</a:t>
            </a:r>
            <a:r>
              <a:rPr lang="en-US" sz="1200" b="0" i="0" u="none" strike="noStrike" kern="1200" baseline="30000" dirty="0">
                <a:solidFill>
                  <a:schemeClr val="tx1"/>
                </a:solidFill>
                <a:effectLst/>
                <a:latin typeface="+mn-lt"/>
                <a:ea typeface="+mn-ea"/>
                <a:cs typeface="+mn-cs"/>
                <a:hlinkClick r:id="rId66"/>
              </a:rPr>
              <a:t>[70]</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7" tooltip="Improvised explosive device"/>
              </a:rPr>
              <a:t>Improvised explosive devices</a:t>
            </a:r>
            <a:r>
              <a:rPr lang="en-US" sz="1200" b="0" i="0" u="none" strike="noStrike" kern="1200" dirty="0">
                <a:solidFill>
                  <a:schemeClr val="tx1"/>
                </a:solidFill>
                <a:effectLst/>
                <a:latin typeface="+mn-lt"/>
                <a:ea typeface="+mn-ea"/>
                <a:cs typeface="+mn-cs"/>
              </a:rPr>
              <a:t> were found near the Capitol grounds, as well as at offices of the </a:t>
            </a:r>
            <a:r>
              <a:rPr lang="en-US" sz="1200" b="0" i="0" u="none" strike="noStrike" kern="1200" dirty="0">
                <a:solidFill>
                  <a:schemeClr val="tx1"/>
                </a:solidFill>
                <a:effectLst/>
                <a:latin typeface="+mn-lt"/>
                <a:ea typeface="+mn-ea"/>
                <a:cs typeface="+mn-cs"/>
                <a:hlinkClick r:id="rId68" tooltip="Democratic National Committee"/>
              </a:rPr>
              <a:t>Democratic National Committee</a:t>
            </a:r>
            <a:r>
              <a:rPr lang="en-US" sz="1200" b="0" i="0" u="none" strike="noStrike"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69" tooltip="Republican National Committee"/>
              </a:rPr>
              <a:t>Republican National Committee</a:t>
            </a:r>
            <a:r>
              <a:rPr lang="en-US" sz="1200" b="0" i="0" u="none" strike="noStrike" kern="1200" dirty="0">
                <a:solidFill>
                  <a:schemeClr val="tx1"/>
                </a:solidFill>
                <a:effectLst/>
                <a:latin typeface="+mn-lt"/>
                <a:ea typeface="+mn-ea"/>
                <a:cs typeface="+mn-cs"/>
              </a:rPr>
              <a:t>, and in a nearby vehicle.</a:t>
            </a:r>
            <a:r>
              <a:rPr lang="en-US" sz="1200" b="0" i="0" u="none" strike="noStrike" kern="1200" baseline="30000" dirty="0">
                <a:solidFill>
                  <a:schemeClr val="tx1"/>
                </a:solidFill>
                <a:effectLst/>
                <a:latin typeface="+mn-lt"/>
                <a:ea typeface="+mn-ea"/>
                <a:cs typeface="+mn-cs"/>
                <a:hlinkClick r:id="rId70"/>
              </a:rPr>
              <a:t>[71]</a:t>
            </a:r>
            <a:r>
              <a:rPr lang="en-US" sz="1200" b="0" i="0" u="none" strike="noStrike" kern="1200" baseline="30000" dirty="0">
                <a:solidFill>
                  <a:schemeClr val="tx1"/>
                </a:solidFill>
                <a:effectLst/>
                <a:latin typeface="+mn-lt"/>
                <a:ea typeface="+mn-ea"/>
                <a:cs typeface="+mn-cs"/>
                <a:hlinkClick r:id="rId71"/>
              </a:rPr>
              <a:t>[72]</a:t>
            </a:r>
            <a:r>
              <a:rPr lang="en-US" sz="1200" b="0" i="0" u="none" strike="noStrike" kern="1200" dirty="0">
                <a:solidFill>
                  <a:schemeClr val="tx1"/>
                </a:solidFill>
                <a:effectLst/>
                <a:latin typeface="+mn-lt"/>
                <a:ea typeface="+mn-ea"/>
                <a:cs typeface="+mn-cs"/>
              </a:rPr>
              <a:t> Five people, including Capitol Police officer Brian </a:t>
            </a:r>
            <a:r>
              <a:rPr lang="en-US" sz="1200" b="0" i="0" u="none" strike="noStrike" kern="1200" dirty="0" err="1">
                <a:solidFill>
                  <a:schemeClr val="tx1"/>
                </a:solidFill>
                <a:effectLst/>
                <a:latin typeface="+mn-lt"/>
                <a:ea typeface="+mn-ea"/>
                <a:cs typeface="+mn-cs"/>
              </a:rPr>
              <a:t>Sicknick</a:t>
            </a:r>
            <a:r>
              <a:rPr lang="en-US" sz="1200" b="0" i="0" u="none" strike="noStrike" kern="1200" dirty="0">
                <a:solidFill>
                  <a:schemeClr val="tx1"/>
                </a:solidFill>
                <a:effectLst/>
                <a:latin typeface="+mn-lt"/>
                <a:ea typeface="+mn-ea"/>
                <a:cs typeface="+mn-cs"/>
              </a:rPr>
              <a:t>, died from the events, while dozens more were injured.</a:t>
            </a:r>
            <a:r>
              <a:rPr lang="en-US" sz="1200" b="0" i="0" u="none" strike="noStrike" kern="1200" baseline="30000" dirty="0">
                <a:solidFill>
                  <a:schemeClr val="tx1"/>
                </a:solidFill>
                <a:effectLst/>
                <a:latin typeface="+mn-lt"/>
                <a:ea typeface="+mn-ea"/>
                <a:cs typeface="+mn-cs"/>
                <a:hlinkClick r:id="rId72"/>
              </a:rPr>
              <a:t>[73]</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2926046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a:prstGeom prst="rect">
            <a:avLst/>
          </a:prstGeom>
        </p:spPr>
        <p:txBody>
          <a:bodyPr anchor="ctr"/>
          <a:lstStyle>
            <a:lvl1pPr algn="ctr">
              <a:defRPr sz="6000" baseline="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sp>
        <p:nvSpPr>
          <p:cNvPr id="8" name="Google Shape;16;p11">
            <a:extLst>
              <a:ext uri="{FF2B5EF4-FFF2-40B4-BE49-F238E27FC236}">
                <a16:creationId xmlns:a16="http://schemas.microsoft.com/office/drawing/2014/main" id="{92F8804A-82D5-D54D-944A-43543613A956}"/>
              </a:ext>
            </a:extLst>
          </p:cNvPr>
          <p:cNvSpPr/>
          <p:nvPr userDrawn="1"/>
        </p:nvSpPr>
        <p:spPr>
          <a:xfrm>
            <a:off x="441132" y="802307"/>
            <a:ext cx="4917678" cy="996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aseline="0" dirty="0">
                <a:latin typeface="Open Sans SemiBold"/>
                <a:ea typeface="Open Sans SemiBold"/>
                <a:cs typeface="Open Sans SemiBold"/>
                <a:sym typeface="Open Sans SemiBold"/>
              </a:rPr>
              <a:t>NETS 213</a:t>
            </a:r>
            <a:r>
              <a:rPr lang="en-US" sz="2500" i="0" u="none" strike="noStrike" cap="none" baseline="0" dirty="0">
                <a:latin typeface="Open Sans SemiBold"/>
                <a:ea typeface="Open Sans SemiBold"/>
                <a:cs typeface="Open Sans SemiBold"/>
                <a:sym typeface="Open Sans SemiBold"/>
              </a:rPr>
              <a:t>: CROWDSOURCING </a:t>
            </a:r>
            <a:br>
              <a:rPr lang="en-US" sz="2500" i="0" u="none" strike="noStrike" cap="none" baseline="0" dirty="0">
                <a:latin typeface="Open Sans SemiBold"/>
                <a:ea typeface="Open Sans SemiBold"/>
                <a:cs typeface="Open Sans SemiBold"/>
                <a:sym typeface="Open Sans SemiBold"/>
              </a:rPr>
            </a:br>
            <a:r>
              <a:rPr lang="en-US" sz="2500" i="0" u="none" strike="noStrike" cap="none" baseline="0" dirty="0">
                <a:latin typeface="Open Sans SemiBold"/>
                <a:ea typeface="Open Sans SemiBold"/>
                <a:cs typeface="Open Sans SemiBold"/>
                <a:sym typeface="Open Sans SemiBold"/>
              </a:rPr>
              <a:t>AND HUMAN COMPUTATION</a:t>
            </a:r>
          </a:p>
        </p:txBody>
      </p:sp>
      <p:sp>
        <p:nvSpPr>
          <p:cNvPr id="12" name="Google Shape;20;p11">
            <a:extLst>
              <a:ext uri="{FF2B5EF4-FFF2-40B4-BE49-F238E27FC236}">
                <a16:creationId xmlns:a16="http://schemas.microsoft.com/office/drawing/2014/main" id="{AB885C21-D508-9A47-8045-2AF7E72E0B40}"/>
              </a:ext>
            </a:extLst>
          </p:cNvPr>
          <p:cNvSpPr/>
          <p:nvPr userDrawn="1"/>
        </p:nvSpPr>
        <p:spPr>
          <a:xfrm>
            <a:off x="-12167" y="5927321"/>
            <a:ext cx="12204167" cy="942600"/>
          </a:xfrm>
          <a:prstGeom prst="rect">
            <a:avLst/>
          </a:prstGeom>
          <a:solidFill>
            <a:schemeClr val="accent1"/>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2">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127000" dist="28575" algn="bl" rotWithShape="0">
              <a:schemeClr val="tx2">
                <a:alpha val="86000"/>
              </a:schemeClr>
            </a:outerShdw>
          </a:effectLst>
        </p:spPr>
      </p:pic>
      <p:pic>
        <p:nvPicPr>
          <p:cNvPr id="17" name="Picture 16">
            <a:extLst>
              <a:ext uri="{FF2B5EF4-FFF2-40B4-BE49-F238E27FC236}">
                <a16:creationId xmlns:a16="http://schemas.microsoft.com/office/drawing/2014/main" id="{91FDCE60-56BA-B347-B634-376B546CC1EE}"/>
              </a:ext>
            </a:extLst>
          </p:cNvPr>
          <p:cNvPicPr>
            <a:picLocks noChangeAspect="1"/>
          </p:cNvPicPr>
          <p:nvPr userDrawn="1"/>
        </p:nvPicPr>
        <p:blipFill>
          <a:blip r:embed="rId3"/>
          <a:stretch>
            <a:fillRect/>
          </a:stretch>
        </p:blipFill>
        <p:spPr>
          <a:xfrm>
            <a:off x="6498040" y="-11709"/>
            <a:ext cx="5693960" cy="5939030"/>
          </a:xfrm>
          <a:prstGeom prst="rect">
            <a:avLst/>
          </a:prstGeom>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NETS 213</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normAutofit/>
          </a:bodyPr>
          <a:lstStyle>
            <a:lvl1pPr>
              <a:defRPr>
                <a:latin typeface="Helvetica Neue Light"/>
                <a:ea typeface="Helvetica Neue Light"/>
                <a:cs typeface="Helvetica Neue Light"/>
                <a:sym typeface="Helvetica Neue Light"/>
              </a:defRPr>
            </a:lvl1pPr>
          </a:lstStyle>
          <a:p>
            <a:r>
              <a:t>Title Text</a:t>
            </a:r>
          </a:p>
        </p:txBody>
      </p:sp>
      <p:sp>
        <p:nvSpPr>
          <p:cNvPr id="21" name="Body Level One…"/>
          <p:cNvSpPr txBox="1">
            <a:spLocks noGrp="1"/>
          </p:cNvSpPr>
          <p:nvPr>
            <p:ph type="body" idx="1"/>
          </p:nvPr>
        </p:nvSpPr>
        <p:spPr>
          <a:xfrm>
            <a:off x="1190625" y="1946672"/>
            <a:ext cx="9810750" cy="4018359"/>
          </a:xfrm>
          <a:prstGeom prst="rect">
            <a:avLst/>
          </a:prstGeom>
        </p:spPr>
        <p:txBody>
          <a:bodyPr/>
          <a:lstStyle>
            <a:lvl1pPr>
              <a:spcBef>
                <a:spcPts val="1687"/>
              </a:spcBef>
            </a:lvl1pPr>
            <a:lvl2pPr>
              <a:spcBef>
                <a:spcPts val="1687"/>
              </a:spcBef>
            </a:lvl2pPr>
            <a:lvl3pPr>
              <a:spcBef>
                <a:spcPts val="1687"/>
              </a:spcBef>
            </a:lvl3pPr>
            <a:lvl4pPr>
              <a:spcBef>
                <a:spcPts val="1687"/>
              </a:spcBef>
            </a:lvl4pPr>
            <a:lvl5pPr>
              <a:spcBef>
                <a:spcPts val="1687"/>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985346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4" y="365125"/>
            <a:ext cx="10515600"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a:xfrm>
            <a:off x="9394925" y="6477624"/>
            <a:ext cx="1643621" cy="365125"/>
          </a:xfrm>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pic>
        <p:nvPicPr>
          <p:cNvPr id="7" name="Picture 6">
            <a:extLst>
              <a:ext uri="{FF2B5EF4-FFF2-40B4-BE49-F238E27FC236}">
                <a16:creationId xmlns:a16="http://schemas.microsoft.com/office/drawing/2014/main" id="{154AB5AE-79CE-F545-A5B8-549B8CA09A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38546" y="15251"/>
            <a:ext cx="1182811" cy="6858000"/>
          </a:xfrm>
          <a:prstGeom prst="rect">
            <a:avLst/>
          </a:prstGeom>
        </p:spPr>
      </p:pic>
    </p:spTree>
    <p:extLst>
      <p:ext uri="{BB962C8B-B14F-4D97-AF65-F5344CB8AC3E}">
        <p14:creationId xmlns:p14="http://schemas.microsoft.com/office/powerpoint/2010/main" val="2632077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14095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1409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NETS 213</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323975"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323975"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323975"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5656387"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5656387"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NETS 213</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NETS 213</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6" y="6477624"/>
            <a:ext cx="11072512"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pic>
        <p:nvPicPr>
          <p:cNvPr id="8" name="Picture 7">
            <a:extLst>
              <a:ext uri="{FF2B5EF4-FFF2-40B4-BE49-F238E27FC236}">
                <a16:creationId xmlns:a16="http://schemas.microsoft.com/office/drawing/2014/main" id="{270A2C15-92BD-6246-86AD-7BD1B56A7FD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89055" y="-16042"/>
            <a:ext cx="1286401" cy="7032102"/>
          </a:xfrm>
          <a:prstGeom prst="rect">
            <a:avLst/>
          </a:prstGeom>
        </p:spPr>
      </p:pic>
    </p:spTree>
    <p:extLst>
      <p:ext uri="{BB962C8B-B14F-4D97-AF65-F5344CB8AC3E}">
        <p14:creationId xmlns:p14="http://schemas.microsoft.com/office/powerpoint/2010/main" val="1415080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a:effectLst/>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4" y="365125"/>
            <a:ext cx="10515600"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NETS 213</a:t>
            </a:r>
          </a:p>
        </p:txBody>
      </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9/10/24</a:t>
            </a:fld>
            <a:endParaRPr lang="en-US" dirty="0"/>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97075"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61"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owdsourcing-class.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zooniverse.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zoonivers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roft.io/" TargetMode="External"/><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roft.io/" TargetMode="External"/><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hyperlink" Target="https://www.know-your-nyms.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u11DK9kMp5Y&amp;t=9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hyperlink" Target="http://arxiv.org/pdf/1004.2931" TargetMode="External"/><Relationship Id="rId2" Type="http://schemas.openxmlformats.org/officeDocument/2006/relationships/hyperlink" Target="http://personal.stevens.edu/~ysakamot/creativity/turk%20perspectives.pdf" TargetMode="Externa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6" Type="http://schemas.openxmlformats.org/officeDocument/2006/relationships/image" Target="../media/image94.jpeg"/><Relationship Id="rId21" Type="http://schemas.openxmlformats.org/officeDocument/2006/relationships/image" Target="../media/image89.jpeg"/><Relationship Id="rId42" Type="http://schemas.openxmlformats.org/officeDocument/2006/relationships/image" Target="../media/image110.jpeg"/><Relationship Id="rId47" Type="http://schemas.openxmlformats.org/officeDocument/2006/relationships/image" Target="../media/image115.jpeg"/><Relationship Id="rId63" Type="http://schemas.openxmlformats.org/officeDocument/2006/relationships/image" Target="../media/image131.jpeg"/><Relationship Id="rId68" Type="http://schemas.openxmlformats.org/officeDocument/2006/relationships/image" Target="../media/image136.jpeg"/><Relationship Id="rId84" Type="http://schemas.openxmlformats.org/officeDocument/2006/relationships/image" Target="../media/image152.png"/><Relationship Id="rId89" Type="http://schemas.openxmlformats.org/officeDocument/2006/relationships/image" Target="../media/image157.png"/><Relationship Id="rId16" Type="http://schemas.openxmlformats.org/officeDocument/2006/relationships/image" Target="../media/image84.jpeg"/><Relationship Id="rId11" Type="http://schemas.openxmlformats.org/officeDocument/2006/relationships/image" Target="../media/image79.jpeg"/><Relationship Id="rId32" Type="http://schemas.openxmlformats.org/officeDocument/2006/relationships/image" Target="../media/image100.jpeg"/><Relationship Id="rId37" Type="http://schemas.openxmlformats.org/officeDocument/2006/relationships/image" Target="../media/image105.jpeg"/><Relationship Id="rId53" Type="http://schemas.openxmlformats.org/officeDocument/2006/relationships/image" Target="../media/image121.jpeg"/><Relationship Id="rId58" Type="http://schemas.openxmlformats.org/officeDocument/2006/relationships/image" Target="../media/image126.jpeg"/><Relationship Id="rId74" Type="http://schemas.openxmlformats.org/officeDocument/2006/relationships/image" Target="../media/image142.jpeg"/><Relationship Id="rId79" Type="http://schemas.openxmlformats.org/officeDocument/2006/relationships/image" Target="../media/image147.jpeg"/><Relationship Id="rId5" Type="http://schemas.openxmlformats.org/officeDocument/2006/relationships/image" Target="../media/image73.jpeg"/><Relationship Id="rId14" Type="http://schemas.openxmlformats.org/officeDocument/2006/relationships/image" Target="../media/image82.jpeg"/><Relationship Id="rId22" Type="http://schemas.openxmlformats.org/officeDocument/2006/relationships/image" Target="../media/image90.jpeg"/><Relationship Id="rId27" Type="http://schemas.openxmlformats.org/officeDocument/2006/relationships/image" Target="../media/image95.jpeg"/><Relationship Id="rId30" Type="http://schemas.openxmlformats.org/officeDocument/2006/relationships/image" Target="../media/image98.jpeg"/><Relationship Id="rId35" Type="http://schemas.openxmlformats.org/officeDocument/2006/relationships/image" Target="../media/image103.jpeg"/><Relationship Id="rId43" Type="http://schemas.openxmlformats.org/officeDocument/2006/relationships/image" Target="../media/image111.jpeg"/><Relationship Id="rId48" Type="http://schemas.openxmlformats.org/officeDocument/2006/relationships/image" Target="../media/image116.jpeg"/><Relationship Id="rId56" Type="http://schemas.openxmlformats.org/officeDocument/2006/relationships/image" Target="../media/image124.jpeg"/><Relationship Id="rId64" Type="http://schemas.openxmlformats.org/officeDocument/2006/relationships/image" Target="../media/image132.jpeg"/><Relationship Id="rId69" Type="http://schemas.openxmlformats.org/officeDocument/2006/relationships/image" Target="../media/image137.jpeg"/><Relationship Id="rId77" Type="http://schemas.openxmlformats.org/officeDocument/2006/relationships/image" Target="../media/image145.jpeg"/><Relationship Id="rId8" Type="http://schemas.openxmlformats.org/officeDocument/2006/relationships/image" Target="../media/image76.jpeg"/><Relationship Id="rId51" Type="http://schemas.openxmlformats.org/officeDocument/2006/relationships/image" Target="../media/image119.jpeg"/><Relationship Id="rId72" Type="http://schemas.openxmlformats.org/officeDocument/2006/relationships/image" Target="../media/image140.jpeg"/><Relationship Id="rId80" Type="http://schemas.openxmlformats.org/officeDocument/2006/relationships/image" Target="../media/image148.jpeg"/><Relationship Id="rId85" Type="http://schemas.openxmlformats.org/officeDocument/2006/relationships/image" Target="../media/image153.png"/><Relationship Id="rId3" Type="http://schemas.openxmlformats.org/officeDocument/2006/relationships/image" Target="../media/image71.jpeg"/><Relationship Id="rId12" Type="http://schemas.openxmlformats.org/officeDocument/2006/relationships/image" Target="../media/image80.jpeg"/><Relationship Id="rId17" Type="http://schemas.openxmlformats.org/officeDocument/2006/relationships/image" Target="../media/image85.jpeg"/><Relationship Id="rId25" Type="http://schemas.openxmlformats.org/officeDocument/2006/relationships/image" Target="../media/image93.jpeg"/><Relationship Id="rId33" Type="http://schemas.openxmlformats.org/officeDocument/2006/relationships/image" Target="../media/image101.jpeg"/><Relationship Id="rId38" Type="http://schemas.openxmlformats.org/officeDocument/2006/relationships/image" Target="../media/image106.jpeg"/><Relationship Id="rId46" Type="http://schemas.openxmlformats.org/officeDocument/2006/relationships/image" Target="../media/image114.jpeg"/><Relationship Id="rId59" Type="http://schemas.openxmlformats.org/officeDocument/2006/relationships/image" Target="../media/image127.jpeg"/><Relationship Id="rId67" Type="http://schemas.openxmlformats.org/officeDocument/2006/relationships/image" Target="../media/image135.jpeg"/><Relationship Id="rId20" Type="http://schemas.openxmlformats.org/officeDocument/2006/relationships/image" Target="../media/image88.png"/><Relationship Id="rId41" Type="http://schemas.openxmlformats.org/officeDocument/2006/relationships/image" Target="../media/image109.jpeg"/><Relationship Id="rId54" Type="http://schemas.openxmlformats.org/officeDocument/2006/relationships/image" Target="../media/image122.jpeg"/><Relationship Id="rId62" Type="http://schemas.openxmlformats.org/officeDocument/2006/relationships/image" Target="../media/image130.jpeg"/><Relationship Id="rId70" Type="http://schemas.openxmlformats.org/officeDocument/2006/relationships/image" Target="../media/image138.jpeg"/><Relationship Id="rId75" Type="http://schemas.openxmlformats.org/officeDocument/2006/relationships/image" Target="../media/image143.jpeg"/><Relationship Id="rId83" Type="http://schemas.openxmlformats.org/officeDocument/2006/relationships/image" Target="../media/image151.png"/><Relationship Id="rId88" Type="http://schemas.openxmlformats.org/officeDocument/2006/relationships/image" Target="../media/image156.jpeg"/><Relationship Id="rId1" Type="http://schemas.openxmlformats.org/officeDocument/2006/relationships/slideLayout" Target="../slideLayouts/slideLayout8.xml"/><Relationship Id="rId6" Type="http://schemas.openxmlformats.org/officeDocument/2006/relationships/image" Target="../media/image74.jpeg"/><Relationship Id="rId15" Type="http://schemas.openxmlformats.org/officeDocument/2006/relationships/image" Target="../media/image83.jpeg"/><Relationship Id="rId23" Type="http://schemas.openxmlformats.org/officeDocument/2006/relationships/image" Target="../media/image91.jpeg"/><Relationship Id="rId28" Type="http://schemas.openxmlformats.org/officeDocument/2006/relationships/image" Target="../media/image96.jpeg"/><Relationship Id="rId36" Type="http://schemas.openxmlformats.org/officeDocument/2006/relationships/image" Target="../media/image104.jpeg"/><Relationship Id="rId49" Type="http://schemas.openxmlformats.org/officeDocument/2006/relationships/image" Target="../media/image117.jpeg"/><Relationship Id="rId57" Type="http://schemas.openxmlformats.org/officeDocument/2006/relationships/image" Target="../media/image125.jpeg"/><Relationship Id="rId10" Type="http://schemas.openxmlformats.org/officeDocument/2006/relationships/image" Target="../media/image78.jpeg"/><Relationship Id="rId31" Type="http://schemas.openxmlformats.org/officeDocument/2006/relationships/image" Target="../media/image99.jpeg"/><Relationship Id="rId44" Type="http://schemas.openxmlformats.org/officeDocument/2006/relationships/image" Target="../media/image112.jpeg"/><Relationship Id="rId52" Type="http://schemas.openxmlformats.org/officeDocument/2006/relationships/image" Target="../media/image120.jpeg"/><Relationship Id="rId60" Type="http://schemas.openxmlformats.org/officeDocument/2006/relationships/image" Target="../media/image128.jpeg"/><Relationship Id="rId65" Type="http://schemas.openxmlformats.org/officeDocument/2006/relationships/image" Target="../media/image133.jpeg"/><Relationship Id="rId73" Type="http://schemas.openxmlformats.org/officeDocument/2006/relationships/image" Target="../media/image141.jpeg"/><Relationship Id="rId78" Type="http://schemas.openxmlformats.org/officeDocument/2006/relationships/image" Target="../media/image146.jpeg"/><Relationship Id="rId81" Type="http://schemas.openxmlformats.org/officeDocument/2006/relationships/image" Target="../media/image149.jpeg"/><Relationship Id="rId86" Type="http://schemas.openxmlformats.org/officeDocument/2006/relationships/image" Target="../media/image154.jpeg"/><Relationship Id="rId4" Type="http://schemas.openxmlformats.org/officeDocument/2006/relationships/image" Target="../media/image72.png"/><Relationship Id="rId9" Type="http://schemas.openxmlformats.org/officeDocument/2006/relationships/image" Target="../media/image77.jpeg"/><Relationship Id="rId13" Type="http://schemas.openxmlformats.org/officeDocument/2006/relationships/image" Target="../media/image81.jpeg"/><Relationship Id="rId18" Type="http://schemas.openxmlformats.org/officeDocument/2006/relationships/image" Target="../media/image86.jpeg"/><Relationship Id="rId39" Type="http://schemas.openxmlformats.org/officeDocument/2006/relationships/image" Target="../media/image107.jpeg"/><Relationship Id="rId34" Type="http://schemas.openxmlformats.org/officeDocument/2006/relationships/image" Target="../media/image102.jpeg"/><Relationship Id="rId50" Type="http://schemas.openxmlformats.org/officeDocument/2006/relationships/image" Target="../media/image118.jpeg"/><Relationship Id="rId55" Type="http://schemas.openxmlformats.org/officeDocument/2006/relationships/image" Target="../media/image123.jpeg"/><Relationship Id="rId76" Type="http://schemas.openxmlformats.org/officeDocument/2006/relationships/image" Target="../media/image144.jpeg"/><Relationship Id="rId7" Type="http://schemas.openxmlformats.org/officeDocument/2006/relationships/image" Target="../media/image75.jpeg"/><Relationship Id="rId71" Type="http://schemas.openxmlformats.org/officeDocument/2006/relationships/image" Target="../media/image139.jpeg"/><Relationship Id="rId2" Type="http://schemas.openxmlformats.org/officeDocument/2006/relationships/notesSlide" Target="../notesSlides/notesSlide24.xml"/><Relationship Id="rId29" Type="http://schemas.openxmlformats.org/officeDocument/2006/relationships/image" Target="../media/image97.jpeg"/><Relationship Id="rId24" Type="http://schemas.openxmlformats.org/officeDocument/2006/relationships/image" Target="../media/image92.jpeg"/><Relationship Id="rId40" Type="http://schemas.openxmlformats.org/officeDocument/2006/relationships/image" Target="../media/image108.jpeg"/><Relationship Id="rId45" Type="http://schemas.openxmlformats.org/officeDocument/2006/relationships/image" Target="../media/image113.jpeg"/><Relationship Id="rId66" Type="http://schemas.openxmlformats.org/officeDocument/2006/relationships/image" Target="../media/image134.jpeg"/><Relationship Id="rId87" Type="http://schemas.openxmlformats.org/officeDocument/2006/relationships/image" Target="../media/image155.png"/><Relationship Id="rId61" Type="http://schemas.openxmlformats.org/officeDocument/2006/relationships/image" Target="../media/image129.jpeg"/><Relationship Id="rId82" Type="http://schemas.openxmlformats.org/officeDocument/2006/relationships/image" Target="../media/image150.jpeg"/><Relationship Id="rId19" Type="http://schemas.openxmlformats.org/officeDocument/2006/relationships/image" Target="../media/image87.jpeg"/></Relationships>
</file>

<file path=ppt/slides/_rels/slide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4.xml"/><Relationship Id="rId4" Type="http://schemas.openxmlformats.org/officeDocument/2006/relationships/image" Target="../media/image160.png"/></Relationships>
</file>

<file path=ppt/slides/_rels/slide6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hyperlink" Target="https://www.youtube.com/watch?v=EtfriMJQ0_M"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vimeo.com/334828345"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vimeo.com/334843343"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Crowdsourcing and Human Computation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a:t>Professor Chris </a:t>
            </a:r>
            <a:r>
              <a:rPr lang="en-US" dirty="0" err="1"/>
              <a:t>Callison</a:t>
            </a:r>
            <a:r>
              <a:rPr lang="en-US" dirty="0"/>
              <a:t>-Burch</a:t>
            </a:r>
          </a:p>
          <a:p>
            <a:r>
              <a:rPr lang="en-US" dirty="0">
                <a:hlinkClick r:id="rId2"/>
              </a:rPr>
              <a:t>http://crowdsourcing-class.org</a:t>
            </a:r>
            <a:endParaRPr lang="en-US" dirty="0"/>
          </a:p>
        </p:txBody>
      </p:sp>
    </p:spTree>
    <p:extLst>
      <p:ext uri="{BB962C8B-B14F-4D97-AF65-F5344CB8AC3E}">
        <p14:creationId xmlns:p14="http://schemas.microsoft.com/office/powerpoint/2010/main" val="1586490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5BBCAA-0E66-A145-97CD-EC673DFD0D01}"/>
              </a:ext>
            </a:extLst>
          </p:cNvPr>
          <p:cNvSpPr>
            <a:spLocks noGrp="1"/>
          </p:cNvSpPr>
          <p:nvPr>
            <p:ph type="title"/>
          </p:nvPr>
        </p:nvSpPr>
        <p:spPr>
          <a:xfrm>
            <a:off x="399674" y="365125"/>
            <a:ext cx="10515600" cy="1415550"/>
          </a:xfrm>
        </p:spPr>
        <p:txBody>
          <a:bodyPr>
            <a:normAutofit/>
          </a:bodyPr>
          <a:lstStyle/>
          <a:p>
            <a:r>
              <a:rPr lang="en-US" dirty="0"/>
              <a:t>Popular Delusions and the </a:t>
            </a:r>
            <a:br>
              <a:rPr lang="en-US" dirty="0"/>
            </a:br>
            <a:r>
              <a:rPr lang="en-US" dirty="0"/>
              <a:t>Madness of Crowds</a:t>
            </a:r>
          </a:p>
        </p:txBody>
      </p:sp>
      <p:sp>
        <p:nvSpPr>
          <p:cNvPr id="5" name="Content Placeholder 4">
            <a:extLst>
              <a:ext uri="{FF2B5EF4-FFF2-40B4-BE49-F238E27FC236}">
                <a16:creationId xmlns:a16="http://schemas.microsoft.com/office/drawing/2014/main" id="{1872E3D3-5F42-6D43-852E-1087A405328C}"/>
              </a:ext>
            </a:extLst>
          </p:cNvPr>
          <p:cNvSpPr>
            <a:spLocks noGrp="1"/>
          </p:cNvSpPr>
          <p:nvPr>
            <p:ph idx="1"/>
          </p:nvPr>
        </p:nvSpPr>
        <p:spPr>
          <a:xfrm>
            <a:off x="399673" y="1780675"/>
            <a:ext cx="6316500" cy="4361708"/>
          </a:xfrm>
        </p:spPr>
        <p:txBody>
          <a:bodyPr/>
          <a:lstStyle/>
          <a:p>
            <a:r>
              <a:rPr lang="en-US" dirty="0"/>
              <a:t>Economic bubbles</a:t>
            </a:r>
          </a:p>
          <a:p>
            <a:r>
              <a:rPr lang="en-US" dirty="0"/>
              <a:t>Alchemy &amp; </a:t>
            </a:r>
            <a:r>
              <a:rPr lang="en-US" dirty="0" err="1"/>
              <a:t>Psuedoscience</a:t>
            </a:r>
            <a:endParaRPr lang="en-US" dirty="0"/>
          </a:p>
          <a:p>
            <a:r>
              <a:rPr lang="en-US" dirty="0"/>
              <a:t>Witch hunts</a:t>
            </a:r>
          </a:p>
          <a:p>
            <a:r>
              <a:rPr lang="en-US" dirty="0"/>
              <a:t>Prophecies</a:t>
            </a:r>
          </a:p>
        </p:txBody>
      </p:sp>
      <p:pic>
        <p:nvPicPr>
          <p:cNvPr id="10" name="extraordinary-popular-delusions-and-the-madness-of-crowds.jpg.png" descr="extraordinary-popular-delusions-and-the-madness-of-crowds.jpg.png">
            <a:extLst>
              <a:ext uri="{FF2B5EF4-FFF2-40B4-BE49-F238E27FC236}">
                <a16:creationId xmlns:a16="http://schemas.microsoft.com/office/drawing/2014/main" id="{020C4584-15B3-824B-BF3E-33E948D193FE}"/>
              </a:ext>
            </a:extLst>
          </p:cNvPr>
          <p:cNvPicPr>
            <a:picLocks noChangeAspect="1"/>
          </p:cNvPicPr>
          <p:nvPr/>
        </p:nvPicPr>
        <p:blipFill>
          <a:blip r:embed="rId3"/>
          <a:stretch>
            <a:fillRect/>
          </a:stretch>
        </p:blipFill>
        <p:spPr>
          <a:xfrm>
            <a:off x="6716173" y="0"/>
            <a:ext cx="5493726" cy="6858000"/>
          </a:xfrm>
          <a:prstGeom prst="rect">
            <a:avLst/>
          </a:prstGeom>
          <a:ln w="12700">
            <a:miter lim="400000"/>
          </a:ln>
        </p:spPr>
      </p:pic>
    </p:spTree>
    <p:extLst>
      <p:ext uri="{BB962C8B-B14F-4D97-AF65-F5344CB8AC3E}">
        <p14:creationId xmlns:p14="http://schemas.microsoft.com/office/powerpoint/2010/main" val="118076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9CE731-54DC-A540-99E3-13F2F73F7FE5}"/>
              </a:ext>
            </a:extLst>
          </p:cNvPr>
          <p:cNvPicPr>
            <a:picLocks noChangeAspect="1"/>
          </p:cNvPicPr>
          <p:nvPr/>
        </p:nvPicPr>
        <p:blipFill>
          <a:blip r:embed="rId3"/>
          <a:stretch>
            <a:fillRect/>
          </a:stretch>
        </p:blipFill>
        <p:spPr>
          <a:xfrm>
            <a:off x="-450273" y="0"/>
            <a:ext cx="13009418" cy="7024256"/>
          </a:xfrm>
          <a:prstGeom prst="rect">
            <a:avLst/>
          </a:prstGeom>
        </p:spPr>
      </p:pic>
    </p:spTree>
    <p:extLst>
      <p:ext uri="{BB962C8B-B14F-4D97-AF65-F5344CB8AC3E}">
        <p14:creationId xmlns:p14="http://schemas.microsoft.com/office/powerpoint/2010/main" val="762070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5FB502-AAAC-E34A-840B-7EA6A57F035D}"/>
              </a:ext>
            </a:extLst>
          </p:cNvPr>
          <p:cNvPicPr>
            <a:picLocks noChangeAspect="1"/>
          </p:cNvPicPr>
          <p:nvPr/>
        </p:nvPicPr>
        <p:blipFill>
          <a:blip r:embed="rId3"/>
          <a:stretch>
            <a:fillRect/>
          </a:stretch>
        </p:blipFill>
        <p:spPr>
          <a:xfrm>
            <a:off x="-131438" y="-1039091"/>
            <a:ext cx="12454875" cy="9892145"/>
          </a:xfrm>
          <a:prstGeom prst="rect">
            <a:avLst/>
          </a:prstGeom>
        </p:spPr>
      </p:pic>
    </p:spTree>
    <p:extLst>
      <p:ext uri="{BB962C8B-B14F-4D97-AF65-F5344CB8AC3E}">
        <p14:creationId xmlns:p14="http://schemas.microsoft.com/office/powerpoint/2010/main" val="177920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B06E-B019-DB45-B979-1B2F374AE3A6}"/>
              </a:ext>
            </a:extLst>
          </p:cNvPr>
          <p:cNvSpPr>
            <a:spLocks noGrp="1"/>
          </p:cNvSpPr>
          <p:nvPr>
            <p:ph type="title" idx="4294967295"/>
          </p:nvPr>
        </p:nvSpPr>
        <p:spPr>
          <a:xfrm>
            <a:off x="0" y="365125"/>
            <a:ext cx="10953750" cy="771525"/>
          </a:xfrm>
        </p:spPr>
        <p:txBody>
          <a:bodyPr/>
          <a:lstStyle/>
          <a:p>
            <a:r>
              <a:rPr lang="en-US" dirty="0"/>
              <a:t>Salem Witch Trials</a:t>
            </a:r>
          </a:p>
        </p:txBody>
      </p:sp>
      <p:pic>
        <p:nvPicPr>
          <p:cNvPr id="3074" name="Picture 2" descr="What Were The Salem Witch Trials? Explore The Facts And History -  HistoryExtra">
            <a:extLst>
              <a:ext uri="{FF2B5EF4-FFF2-40B4-BE49-F238E27FC236}">
                <a16:creationId xmlns:a16="http://schemas.microsoft.com/office/drawing/2014/main" id="{A08BEC87-6605-D946-85F6-E15308F25A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4484" y="-564311"/>
            <a:ext cx="12376484" cy="8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40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9CD228-25FA-7A4F-8021-28F2DB74ADF7}"/>
              </a:ext>
            </a:extLst>
          </p:cNvPr>
          <p:cNvPicPr>
            <a:picLocks noChangeAspect="1"/>
          </p:cNvPicPr>
          <p:nvPr/>
        </p:nvPicPr>
        <p:blipFill>
          <a:blip r:embed="rId3"/>
          <a:stretch>
            <a:fillRect/>
          </a:stretch>
        </p:blipFill>
        <p:spPr>
          <a:xfrm>
            <a:off x="-168442" y="-691972"/>
            <a:ext cx="12360442" cy="8241943"/>
          </a:xfrm>
          <a:prstGeom prst="rect">
            <a:avLst/>
          </a:prstGeom>
        </p:spPr>
      </p:pic>
    </p:spTree>
    <p:extLst>
      <p:ext uri="{BB962C8B-B14F-4D97-AF65-F5344CB8AC3E}">
        <p14:creationId xmlns:p14="http://schemas.microsoft.com/office/powerpoint/2010/main" val="2691446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2341C1-EA0A-EB47-81C5-37237FBF88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3594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5BBCAA-0E66-A145-97CD-EC673DFD0D01}"/>
              </a:ext>
            </a:extLst>
          </p:cNvPr>
          <p:cNvSpPr>
            <a:spLocks noGrp="1"/>
          </p:cNvSpPr>
          <p:nvPr>
            <p:ph type="title"/>
          </p:nvPr>
        </p:nvSpPr>
        <p:spPr>
          <a:xfrm>
            <a:off x="399674" y="365125"/>
            <a:ext cx="7341195" cy="1415550"/>
          </a:xfrm>
        </p:spPr>
        <p:txBody>
          <a:bodyPr>
            <a:normAutofit/>
          </a:bodyPr>
          <a:lstStyle/>
          <a:p>
            <a:r>
              <a:rPr lang="en-US" dirty="0"/>
              <a:t>Wisdom of Crowds</a:t>
            </a:r>
          </a:p>
        </p:txBody>
      </p:sp>
      <p:sp>
        <p:nvSpPr>
          <p:cNvPr id="5" name="Content Placeholder 4">
            <a:extLst>
              <a:ext uri="{FF2B5EF4-FFF2-40B4-BE49-F238E27FC236}">
                <a16:creationId xmlns:a16="http://schemas.microsoft.com/office/drawing/2014/main" id="{1872E3D3-5F42-6D43-852E-1087A405328C}"/>
              </a:ext>
            </a:extLst>
          </p:cNvPr>
          <p:cNvSpPr>
            <a:spLocks noGrp="1"/>
          </p:cNvSpPr>
          <p:nvPr>
            <p:ph idx="1"/>
          </p:nvPr>
        </p:nvSpPr>
        <p:spPr>
          <a:xfrm>
            <a:off x="399673" y="1780675"/>
            <a:ext cx="6316500" cy="4361708"/>
          </a:xfrm>
        </p:spPr>
        <p:txBody>
          <a:bodyPr/>
          <a:lstStyle/>
          <a:p>
            <a:r>
              <a:rPr lang="en-US" dirty="0"/>
              <a:t>Requirements for crowds to be wise:</a:t>
            </a:r>
          </a:p>
          <a:p>
            <a:r>
              <a:rPr lang="en-US" dirty="0"/>
              <a:t>Diversity of Opinion</a:t>
            </a:r>
          </a:p>
          <a:p>
            <a:r>
              <a:rPr lang="en-US" dirty="0"/>
              <a:t>Independence</a:t>
            </a:r>
          </a:p>
          <a:p>
            <a:r>
              <a:rPr lang="en-US" dirty="0"/>
              <a:t>De-centralization </a:t>
            </a:r>
          </a:p>
          <a:p>
            <a:r>
              <a:rPr lang="en-US" dirty="0"/>
              <a:t>Aggregation</a:t>
            </a:r>
          </a:p>
          <a:p>
            <a:endParaRPr lang="en-US" dirty="0"/>
          </a:p>
        </p:txBody>
      </p:sp>
      <p:pic>
        <p:nvPicPr>
          <p:cNvPr id="6" name="book-cover.jpg" descr="book-cover.jpg">
            <a:extLst>
              <a:ext uri="{FF2B5EF4-FFF2-40B4-BE49-F238E27FC236}">
                <a16:creationId xmlns:a16="http://schemas.microsoft.com/office/drawing/2014/main" id="{85E5CA51-7F84-EE4D-B51A-15CB9FCDB05A}"/>
              </a:ext>
            </a:extLst>
          </p:cNvPr>
          <p:cNvPicPr>
            <a:picLocks noChangeAspect="1"/>
          </p:cNvPicPr>
          <p:nvPr/>
        </p:nvPicPr>
        <p:blipFill>
          <a:blip r:embed="rId3"/>
          <a:stretch>
            <a:fillRect/>
          </a:stretch>
        </p:blipFill>
        <p:spPr>
          <a:xfrm>
            <a:off x="7740869" y="1"/>
            <a:ext cx="4451131" cy="6869030"/>
          </a:xfrm>
          <a:prstGeom prst="rect">
            <a:avLst/>
          </a:prstGeom>
          <a:ln w="12700">
            <a:miter lim="400000"/>
          </a:ln>
        </p:spPr>
      </p:pic>
    </p:spTree>
    <p:extLst>
      <p:ext uri="{BB962C8B-B14F-4D97-AF65-F5344CB8AC3E}">
        <p14:creationId xmlns:p14="http://schemas.microsoft.com/office/powerpoint/2010/main" val="3534807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Groups / Crowds"/>
          <p:cNvSpPr txBox="1">
            <a:spLocks noGrp="1"/>
          </p:cNvSpPr>
          <p:nvPr>
            <p:ph type="title"/>
          </p:nvPr>
        </p:nvSpPr>
        <p:spPr>
          <a:prstGeom prst="rect">
            <a:avLst/>
          </a:prstGeom>
        </p:spPr>
        <p:txBody>
          <a:bodyPr/>
          <a:lstStyle/>
          <a:p>
            <a:r>
              <a:t>Groups / Crowds</a:t>
            </a:r>
          </a:p>
        </p:txBody>
      </p:sp>
      <p:sp>
        <p:nvSpPr>
          <p:cNvPr id="294" name="Employees of a business…"/>
          <p:cNvSpPr txBox="1">
            <a:spLocks noGrp="1"/>
          </p:cNvSpPr>
          <p:nvPr>
            <p:ph idx="1"/>
          </p:nvPr>
        </p:nvSpPr>
        <p:spPr>
          <a:prstGeom prst="rect">
            <a:avLst/>
          </a:prstGeom>
        </p:spPr>
        <p:txBody>
          <a:bodyPr/>
          <a:lstStyle/>
          <a:p>
            <a:r>
              <a:rPr dirty="0"/>
              <a:t>Employees of a business</a:t>
            </a:r>
          </a:p>
          <a:p>
            <a:r>
              <a:rPr dirty="0"/>
              <a:t>Participants in a poll</a:t>
            </a:r>
          </a:p>
          <a:p>
            <a:r>
              <a:rPr dirty="0"/>
              <a:t>Sports fans betting on games</a:t>
            </a:r>
          </a:p>
          <a:p>
            <a:r>
              <a:rPr dirty="0"/>
              <a:t>Independent stock market investors</a:t>
            </a:r>
          </a:p>
          <a:p>
            <a:r>
              <a:rPr dirty="0"/>
              <a:t>Internet users linking to sites</a:t>
            </a:r>
          </a:p>
          <a:p>
            <a:r>
              <a:rPr dirty="0"/>
              <a:t>Citizens in a democracy</a:t>
            </a:r>
          </a:p>
        </p:txBody>
      </p:sp>
    </p:spTree>
    <p:extLst>
      <p:ext uri="{BB962C8B-B14F-4D97-AF65-F5344CB8AC3E}">
        <p14:creationId xmlns:p14="http://schemas.microsoft.com/office/powerpoint/2010/main" val="1301573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0702D-2B98-074B-8494-B8F37F93E9C1}"/>
              </a:ext>
            </a:extLst>
          </p:cNvPr>
          <p:cNvSpPr>
            <a:spLocks noGrp="1"/>
          </p:cNvSpPr>
          <p:nvPr>
            <p:ph type="title"/>
          </p:nvPr>
        </p:nvSpPr>
        <p:spPr/>
        <p:txBody>
          <a:bodyPr/>
          <a:lstStyle/>
          <a:p>
            <a:r>
              <a:rPr lang="en-US" dirty="0"/>
              <a:t>Ways of aggregating collective intelligence</a:t>
            </a:r>
          </a:p>
        </p:txBody>
      </p:sp>
      <p:sp>
        <p:nvSpPr>
          <p:cNvPr id="3" name="Content Placeholder 2">
            <a:extLst>
              <a:ext uri="{FF2B5EF4-FFF2-40B4-BE49-F238E27FC236}">
                <a16:creationId xmlns:a16="http://schemas.microsoft.com/office/drawing/2014/main" id="{A82988D4-4F54-0648-A340-EB5F5CB59BF3}"/>
              </a:ext>
            </a:extLst>
          </p:cNvPr>
          <p:cNvSpPr>
            <a:spLocks noGrp="1"/>
          </p:cNvSpPr>
          <p:nvPr>
            <p:ph idx="1"/>
          </p:nvPr>
        </p:nvSpPr>
        <p:spPr/>
        <p:txBody>
          <a:bodyPr/>
          <a:lstStyle/>
          <a:p>
            <a:r>
              <a:rPr lang="en-US" dirty="0"/>
              <a:t>Point spreads / parimutuel odds</a:t>
            </a:r>
          </a:p>
          <a:p>
            <a:r>
              <a:rPr lang="en-US" dirty="0"/>
              <a:t>Stock prices </a:t>
            </a:r>
          </a:p>
          <a:p>
            <a:r>
              <a:rPr lang="en-US" dirty="0"/>
              <a:t>Futures contracts</a:t>
            </a:r>
          </a:p>
          <a:p>
            <a:r>
              <a:rPr lang="en-US" dirty="0"/>
              <a:t>Voting</a:t>
            </a:r>
          </a:p>
          <a:p>
            <a:r>
              <a:rPr lang="en-US" dirty="0"/>
              <a:t>Computer algorithms, interfaces</a:t>
            </a:r>
          </a:p>
          <a:p>
            <a:endParaRPr lang="en-US" dirty="0"/>
          </a:p>
        </p:txBody>
      </p:sp>
    </p:spTree>
    <p:extLst>
      <p:ext uri="{BB962C8B-B14F-4D97-AF65-F5344CB8AC3E}">
        <p14:creationId xmlns:p14="http://schemas.microsoft.com/office/powerpoint/2010/main" val="3139363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195F-EFD4-584A-B377-1290947E5428}"/>
              </a:ext>
            </a:extLst>
          </p:cNvPr>
          <p:cNvSpPr>
            <a:spLocks noGrp="1"/>
          </p:cNvSpPr>
          <p:nvPr>
            <p:ph type="title"/>
          </p:nvPr>
        </p:nvSpPr>
        <p:spPr/>
        <p:txBody>
          <a:bodyPr/>
          <a:lstStyle/>
          <a:p>
            <a:r>
              <a:rPr lang="en-US" dirty="0"/>
              <a:t>Crowdsourcing Example: Disaster Response</a:t>
            </a:r>
          </a:p>
        </p:txBody>
      </p:sp>
      <p:sp>
        <p:nvSpPr>
          <p:cNvPr id="3" name="Text Placeholder 2">
            <a:extLst>
              <a:ext uri="{FF2B5EF4-FFF2-40B4-BE49-F238E27FC236}">
                <a16:creationId xmlns:a16="http://schemas.microsoft.com/office/drawing/2014/main" id="{8125DA3F-0689-7241-8B15-329DA59D72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2773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46E0-1AB7-7F49-ABF7-9573D9471B8D}"/>
              </a:ext>
            </a:extLst>
          </p:cNvPr>
          <p:cNvSpPr>
            <a:spLocks noGrp="1"/>
          </p:cNvSpPr>
          <p:nvPr>
            <p:ph type="title"/>
          </p:nvPr>
        </p:nvSpPr>
        <p:spPr>
          <a:xfrm>
            <a:off x="2416968" y="365125"/>
            <a:ext cx="8498305" cy="772052"/>
          </a:xfrm>
        </p:spPr>
        <p:txBody>
          <a:bodyPr/>
          <a:lstStyle/>
          <a:p>
            <a:r>
              <a:rPr lang="en-US" dirty="0"/>
              <a:t>Chris </a:t>
            </a:r>
            <a:r>
              <a:rPr lang="en-US" dirty="0" err="1"/>
              <a:t>Callison</a:t>
            </a:r>
            <a:r>
              <a:rPr lang="en-US" dirty="0"/>
              <a:t>-Burch</a:t>
            </a:r>
          </a:p>
        </p:txBody>
      </p:sp>
      <p:sp>
        <p:nvSpPr>
          <p:cNvPr id="3" name="Content Placeholder 2">
            <a:extLst>
              <a:ext uri="{FF2B5EF4-FFF2-40B4-BE49-F238E27FC236}">
                <a16:creationId xmlns:a16="http://schemas.microsoft.com/office/drawing/2014/main" id="{03D283A1-DCF3-E246-9BA1-C79F010E74A6}"/>
              </a:ext>
            </a:extLst>
          </p:cNvPr>
          <p:cNvSpPr>
            <a:spLocks noGrp="1"/>
          </p:cNvSpPr>
          <p:nvPr>
            <p:ph idx="1"/>
          </p:nvPr>
        </p:nvSpPr>
        <p:spPr>
          <a:xfrm>
            <a:off x="2516269" y="1348547"/>
            <a:ext cx="8399004" cy="4793836"/>
          </a:xfrm>
        </p:spPr>
        <p:txBody>
          <a:bodyPr/>
          <a:lstStyle/>
          <a:p>
            <a:r>
              <a:rPr lang="en-US" dirty="0"/>
              <a:t>Associate Professor in CIS</a:t>
            </a:r>
          </a:p>
          <a:p>
            <a:endParaRPr lang="en-US" dirty="0"/>
          </a:p>
          <a:p>
            <a:r>
              <a:rPr lang="en-US" dirty="0"/>
              <a:t>Undergrad from Stanford in Symbolic Systems</a:t>
            </a:r>
          </a:p>
          <a:p>
            <a:endParaRPr lang="en-US" dirty="0"/>
          </a:p>
          <a:p>
            <a:r>
              <a:rPr lang="en-US" dirty="0"/>
              <a:t>PhD from University of Edinburgh in Informatics</a:t>
            </a:r>
          </a:p>
          <a:p>
            <a:endParaRPr lang="en-US" dirty="0"/>
          </a:p>
          <a:p>
            <a:r>
              <a:rPr lang="en-US" dirty="0"/>
              <a:t>Research Faculty at Johns Hopkins University</a:t>
            </a:r>
          </a:p>
          <a:p>
            <a:endParaRPr lang="en-US" dirty="0"/>
          </a:p>
          <a:p>
            <a:r>
              <a:rPr lang="en-US" dirty="0"/>
              <a:t>Research Interests: Crowdsourcing, Artificial Intelligence, Natural Language Processing</a:t>
            </a:r>
          </a:p>
          <a:p>
            <a:endParaRPr lang="en-US" dirty="0"/>
          </a:p>
          <a:p>
            <a:endParaRPr lang="en-US" dirty="0"/>
          </a:p>
        </p:txBody>
      </p:sp>
      <p:pic>
        <p:nvPicPr>
          <p:cNvPr id="4" name="Screenshot 2016-01-13 11.08.04.png" descr="Screenshot 2016-01-13 11.08.04.png">
            <a:extLst>
              <a:ext uri="{FF2B5EF4-FFF2-40B4-BE49-F238E27FC236}">
                <a16:creationId xmlns:a16="http://schemas.microsoft.com/office/drawing/2014/main" id="{2752AA8D-C629-8741-8154-2605E2F1C5C7}"/>
              </a:ext>
            </a:extLst>
          </p:cNvPr>
          <p:cNvPicPr>
            <a:picLocks noChangeAspect="1"/>
          </p:cNvPicPr>
          <p:nvPr/>
        </p:nvPicPr>
        <p:blipFill>
          <a:blip r:embed="rId2"/>
          <a:stretch>
            <a:fillRect/>
          </a:stretch>
        </p:blipFill>
        <p:spPr>
          <a:xfrm>
            <a:off x="140323" y="186885"/>
            <a:ext cx="2276646" cy="2206324"/>
          </a:xfrm>
          <a:prstGeom prst="rect">
            <a:avLst/>
          </a:prstGeom>
          <a:ln w="12700">
            <a:miter lim="400000"/>
          </a:ln>
        </p:spPr>
      </p:pic>
    </p:spTree>
    <p:extLst>
      <p:ext uri="{BB962C8B-B14F-4D97-AF65-F5344CB8AC3E}">
        <p14:creationId xmlns:p14="http://schemas.microsoft.com/office/powerpoint/2010/main" val="3987912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Haitian_national_palace_earthquake.png" descr="Haitian_national_palace_earthquake.png"/>
          <p:cNvPicPr>
            <a:picLocks noChangeAspect="1"/>
          </p:cNvPicPr>
          <p:nvPr/>
        </p:nvPicPr>
        <p:blipFill>
          <a:blip r:embed="rId3"/>
          <a:stretch>
            <a:fillRect/>
          </a:stretch>
        </p:blipFill>
        <p:spPr>
          <a:xfrm>
            <a:off x="-837379" y="-300403"/>
            <a:ext cx="13866758" cy="9244505"/>
          </a:xfrm>
          <a:prstGeom prst="rect">
            <a:avLst/>
          </a:prstGeom>
          <a:ln w="12700">
            <a:miter lim="400000"/>
          </a:ln>
        </p:spPr>
      </p:pic>
    </p:spTree>
    <p:extLst>
      <p:ext uri="{BB962C8B-B14F-4D97-AF65-F5344CB8AC3E}">
        <p14:creationId xmlns:p14="http://schemas.microsoft.com/office/powerpoint/2010/main" val="9290307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2A651-329E-744A-93F0-A59054FA1478}"/>
              </a:ext>
            </a:extLst>
          </p:cNvPr>
          <p:cNvSpPr>
            <a:spLocks noGrp="1"/>
          </p:cNvSpPr>
          <p:nvPr>
            <p:ph type="title"/>
          </p:nvPr>
        </p:nvSpPr>
        <p:spPr/>
        <p:txBody>
          <a:bodyPr>
            <a:normAutofit/>
          </a:bodyPr>
          <a:lstStyle/>
          <a:p>
            <a:r>
              <a:rPr lang="en-US" dirty="0"/>
              <a:t>Disaster Response: Better maps from Crowdsourcing </a:t>
            </a:r>
          </a:p>
        </p:txBody>
      </p:sp>
      <p:pic>
        <p:nvPicPr>
          <p:cNvPr id="5" name="droppedImage.pdf" descr="droppedImage.pdf">
            <a:extLst>
              <a:ext uri="{FF2B5EF4-FFF2-40B4-BE49-F238E27FC236}">
                <a16:creationId xmlns:a16="http://schemas.microsoft.com/office/drawing/2014/main" id="{DBBFFAB6-6FC3-1041-9473-63E2372F5ABC}"/>
              </a:ext>
            </a:extLst>
          </p:cNvPr>
          <p:cNvPicPr>
            <a:picLocks noGrp="1" noChangeAspect="1"/>
          </p:cNvPicPr>
          <p:nvPr>
            <p:ph sz="half" idx="1"/>
          </p:nvPr>
        </p:nvPicPr>
        <p:blipFill>
          <a:blip r:embed="rId2"/>
          <a:stretch>
            <a:fillRect/>
          </a:stretch>
        </p:blipFill>
        <p:spPr>
          <a:xfrm>
            <a:off x="51510" y="1440874"/>
            <a:ext cx="5968290" cy="4524464"/>
          </a:xfrm>
          <a:prstGeom prst="rect">
            <a:avLst/>
          </a:prstGeom>
        </p:spPr>
      </p:pic>
      <p:pic>
        <p:nvPicPr>
          <p:cNvPr id="6" name="droppedImage.pdf" descr="droppedImage.pdf">
            <a:extLst>
              <a:ext uri="{FF2B5EF4-FFF2-40B4-BE49-F238E27FC236}">
                <a16:creationId xmlns:a16="http://schemas.microsoft.com/office/drawing/2014/main" id="{A34485C2-446B-4B4D-AE6B-AD4EC77718D9}"/>
              </a:ext>
            </a:extLst>
          </p:cNvPr>
          <p:cNvPicPr>
            <a:picLocks noGrp="1" noChangeAspect="1"/>
          </p:cNvPicPr>
          <p:nvPr>
            <p:ph sz="half" idx="2"/>
          </p:nvPr>
        </p:nvPicPr>
        <p:blipFill>
          <a:blip r:embed="rId3"/>
          <a:stretch>
            <a:fillRect/>
          </a:stretch>
        </p:blipFill>
        <p:spPr>
          <a:xfrm>
            <a:off x="6172200" y="1438524"/>
            <a:ext cx="5975438" cy="4524464"/>
          </a:xfrm>
          <a:prstGeom prst="rect">
            <a:avLst/>
          </a:prstGeom>
        </p:spPr>
      </p:pic>
      <p:sp>
        <p:nvSpPr>
          <p:cNvPr id="9" name="Robert Munro">
            <a:extLst>
              <a:ext uri="{FF2B5EF4-FFF2-40B4-BE49-F238E27FC236}">
                <a16:creationId xmlns:a16="http://schemas.microsoft.com/office/drawing/2014/main" id="{D0828C10-D9F2-DB42-8652-3DAC6EC18507}"/>
              </a:ext>
            </a:extLst>
          </p:cNvPr>
          <p:cNvSpPr txBox="1"/>
          <p:nvPr/>
        </p:nvSpPr>
        <p:spPr>
          <a:xfrm>
            <a:off x="10317410" y="6155603"/>
            <a:ext cx="1830228" cy="378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lgn="ctr" defTabSz="584200">
              <a:defRPr sz="3000">
                <a:solidFill>
                  <a:srgbClr val="929292"/>
                </a:solidFill>
                <a:latin typeface="+mn-lt"/>
                <a:ea typeface="+mn-ea"/>
                <a:cs typeface="+mn-cs"/>
                <a:sym typeface="Gill Sans"/>
              </a:defRPr>
            </a:lvl1pPr>
          </a:lstStyle>
          <a:p>
            <a:r>
              <a:rPr sz="2109" dirty="0"/>
              <a:t>Robert Munro</a:t>
            </a:r>
          </a:p>
        </p:txBody>
      </p:sp>
      <p:pic>
        <p:nvPicPr>
          <p:cNvPr id="10" name="droppedImage.pdf" descr="droppedImage.pdf">
            <a:extLst>
              <a:ext uri="{FF2B5EF4-FFF2-40B4-BE49-F238E27FC236}">
                <a16:creationId xmlns:a16="http://schemas.microsoft.com/office/drawing/2014/main" id="{874F9546-8F18-104D-81D0-8F18DD4F3C4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489281" y="5662466"/>
            <a:ext cx="2549990" cy="696516"/>
          </a:xfrm>
          <a:custGeom>
            <a:avLst/>
            <a:gdLst/>
            <a:ahLst/>
            <a:cxnLst>
              <a:cxn ang="0">
                <a:pos x="wd2" y="hd2"/>
              </a:cxn>
              <a:cxn ang="5400000">
                <a:pos x="wd2" y="hd2"/>
              </a:cxn>
              <a:cxn ang="10800000">
                <a:pos x="wd2" y="hd2"/>
              </a:cxn>
              <a:cxn ang="16200000">
                <a:pos x="wd2" y="hd2"/>
              </a:cxn>
            </a:cxnLst>
            <a:rect l="0" t="0" r="r" b="b"/>
            <a:pathLst>
              <a:path w="21599" h="21600" extrusionOk="0">
                <a:moveTo>
                  <a:pt x="4099" y="0"/>
                </a:moveTo>
                <a:cubicBezTo>
                  <a:pt x="3408" y="62"/>
                  <a:pt x="2777" y="140"/>
                  <a:pt x="2652" y="225"/>
                </a:cubicBezTo>
                <a:cubicBezTo>
                  <a:pt x="2627" y="246"/>
                  <a:pt x="2499" y="263"/>
                  <a:pt x="2503" y="286"/>
                </a:cubicBezTo>
                <a:cubicBezTo>
                  <a:pt x="2550" y="562"/>
                  <a:pt x="2440" y="989"/>
                  <a:pt x="2262" y="1238"/>
                </a:cubicBezTo>
                <a:cubicBezTo>
                  <a:pt x="2084" y="1486"/>
                  <a:pt x="1748" y="2288"/>
                  <a:pt x="1513" y="3012"/>
                </a:cubicBezTo>
                <a:cubicBezTo>
                  <a:pt x="1478" y="3118"/>
                  <a:pt x="1455" y="3139"/>
                  <a:pt x="1423" y="3228"/>
                </a:cubicBezTo>
                <a:cubicBezTo>
                  <a:pt x="1281" y="3801"/>
                  <a:pt x="1098" y="4118"/>
                  <a:pt x="1014" y="3920"/>
                </a:cubicBezTo>
                <a:cubicBezTo>
                  <a:pt x="961" y="3794"/>
                  <a:pt x="783" y="3546"/>
                  <a:pt x="633" y="3323"/>
                </a:cubicBezTo>
                <a:cubicBezTo>
                  <a:pt x="500" y="3378"/>
                  <a:pt x="381" y="3614"/>
                  <a:pt x="381" y="4015"/>
                </a:cubicBezTo>
                <a:cubicBezTo>
                  <a:pt x="381" y="4413"/>
                  <a:pt x="445" y="4881"/>
                  <a:pt x="525" y="5063"/>
                </a:cubicBezTo>
                <a:cubicBezTo>
                  <a:pt x="620" y="5279"/>
                  <a:pt x="592" y="5718"/>
                  <a:pt x="440" y="6335"/>
                </a:cubicBezTo>
                <a:cubicBezTo>
                  <a:pt x="312" y="6852"/>
                  <a:pt x="155" y="7149"/>
                  <a:pt x="90" y="7001"/>
                </a:cubicBezTo>
                <a:cubicBezTo>
                  <a:pt x="53" y="6918"/>
                  <a:pt x="22" y="8070"/>
                  <a:pt x="0" y="9701"/>
                </a:cubicBezTo>
                <a:cubicBezTo>
                  <a:pt x="23" y="10931"/>
                  <a:pt x="56" y="11676"/>
                  <a:pt x="106" y="11562"/>
                </a:cubicBezTo>
                <a:cubicBezTo>
                  <a:pt x="266" y="11199"/>
                  <a:pt x="741" y="12929"/>
                  <a:pt x="1612" y="17048"/>
                </a:cubicBezTo>
                <a:cubicBezTo>
                  <a:pt x="1950" y="18649"/>
                  <a:pt x="2371" y="20154"/>
                  <a:pt x="2546" y="20397"/>
                </a:cubicBezTo>
                <a:cubicBezTo>
                  <a:pt x="2720" y="20640"/>
                  <a:pt x="2822" y="21064"/>
                  <a:pt x="2775" y="21340"/>
                </a:cubicBezTo>
                <a:cubicBezTo>
                  <a:pt x="2757" y="21447"/>
                  <a:pt x="3186" y="21527"/>
                  <a:pt x="3820" y="21600"/>
                </a:cubicBezTo>
                <a:cubicBezTo>
                  <a:pt x="3967" y="21545"/>
                  <a:pt x="4185" y="21493"/>
                  <a:pt x="4179" y="21427"/>
                </a:cubicBezTo>
                <a:cubicBezTo>
                  <a:pt x="4169" y="21313"/>
                  <a:pt x="4225" y="21016"/>
                  <a:pt x="4316" y="20631"/>
                </a:cubicBezTo>
                <a:cubicBezTo>
                  <a:pt x="4324" y="20595"/>
                  <a:pt x="4339" y="20547"/>
                  <a:pt x="4347" y="20510"/>
                </a:cubicBezTo>
                <a:cubicBezTo>
                  <a:pt x="4431" y="20116"/>
                  <a:pt x="4537" y="19655"/>
                  <a:pt x="4664" y="19177"/>
                </a:cubicBezTo>
                <a:cubicBezTo>
                  <a:pt x="4667" y="19164"/>
                  <a:pt x="4667" y="19172"/>
                  <a:pt x="4671" y="19160"/>
                </a:cubicBezTo>
                <a:cubicBezTo>
                  <a:pt x="4882" y="18358"/>
                  <a:pt x="5020" y="17907"/>
                  <a:pt x="5124" y="17714"/>
                </a:cubicBezTo>
                <a:cubicBezTo>
                  <a:pt x="5178" y="17616"/>
                  <a:pt x="5224" y="17597"/>
                  <a:pt x="5266" y="17628"/>
                </a:cubicBezTo>
                <a:cubicBezTo>
                  <a:pt x="5323" y="17641"/>
                  <a:pt x="5379" y="17695"/>
                  <a:pt x="5446" y="17827"/>
                </a:cubicBezTo>
                <a:cubicBezTo>
                  <a:pt x="5632" y="18191"/>
                  <a:pt x="5819" y="18234"/>
                  <a:pt x="5968" y="18061"/>
                </a:cubicBezTo>
                <a:cubicBezTo>
                  <a:pt x="5970" y="18058"/>
                  <a:pt x="5969" y="18046"/>
                  <a:pt x="5971" y="18043"/>
                </a:cubicBezTo>
                <a:cubicBezTo>
                  <a:pt x="6120" y="17799"/>
                  <a:pt x="6229" y="17353"/>
                  <a:pt x="6250" y="16780"/>
                </a:cubicBezTo>
                <a:cubicBezTo>
                  <a:pt x="6252" y="16720"/>
                  <a:pt x="6266" y="16687"/>
                  <a:pt x="6266" y="16624"/>
                </a:cubicBezTo>
                <a:cubicBezTo>
                  <a:pt x="6266" y="16612"/>
                  <a:pt x="6266" y="16601"/>
                  <a:pt x="6266" y="16589"/>
                </a:cubicBezTo>
                <a:cubicBezTo>
                  <a:pt x="6266" y="16166"/>
                  <a:pt x="6239" y="15837"/>
                  <a:pt x="6174" y="15568"/>
                </a:cubicBezTo>
                <a:cubicBezTo>
                  <a:pt x="6143" y="15438"/>
                  <a:pt x="6068" y="15347"/>
                  <a:pt x="6018" y="15239"/>
                </a:cubicBezTo>
                <a:cubicBezTo>
                  <a:pt x="5961" y="15117"/>
                  <a:pt x="5922" y="14992"/>
                  <a:pt x="5838" y="14885"/>
                </a:cubicBezTo>
                <a:cubicBezTo>
                  <a:pt x="5781" y="14811"/>
                  <a:pt x="5774" y="14744"/>
                  <a:pt x="5732" y="14677"/>
                </a:cubicBezTo>
                <a:cubicBezTo>
                  <a:pt x="5706" y="14668"/>
                  <a:pt x="5685" y="14694"/>
                  <a:pt x="5654" y="14651"/>
                </a:cubicBezTo>
                <a:cubicBezTo>
                  <a:pt x="5593" y="14565"/>
                  <a:pt x="5572" y="14449"/>
                  <a:pt x="5552" y="14331"/>
                </a:cubicBezTo>
                <a:cubicBezTo>
                  <a:pt x="5490" y="14103"/>
                  <a:pt x="5480" y="13828"/>
                  <a:pt x="5531" y="13439"/>
                </a:cubicBezTo>
                <a:cubicBezTo>
                  <a:pt x="5595" y="12953"/>
                  <a:pt x="5652" y="11042"/>
                  <a:pt x="5659" y="9182"/>
                </a:cubicBezTo>
                <a:cubicBezTo>
                  <a:pt x="5661" y="8545"/>
                  <a:pt x="5689" y="8450"/>
                  <a:pt x="5699" y="7910"/>
                </a:cubicBezTo>
                <a:cubicBezTo>
                  <a:pt x="5697" y="6693"/>
                  <a:pt x="5711" y="5659"/>
                  <a:pt x="5753" y="5504"/>
                </a:cubicBezTo>
                <a:cubicBezTo>
                  <a:pt x="5847" y="5159"/>
                  <a:pt x="5868" y="4408"/>
                  <a:pt x="5843" y="3635"/>
                </a:cubicBezTo>
                <a:cubicBezTo>
                  <a:pt x="5842" y="3613"/>
                  <a:pt x="5844" y="3596"/>
                  <a:pt x="5843" y="3574"/>
                </a:cubicBezTo>
                <a:cubicBezTo>
                  <a:pt x="5807" y="2789"/>
                  <a:pt x="5718" y="1989"/>
                  <a:pt x="5588" y="1558"/>
                </a:cubicBezTo>
                <a:cubicBezTo>
                  <a:pt x="5457" y="1126"/>
                  <a:pt x="5386" y="645"/>
                  <a:pt x="5394" y="363"/>
                </a:cubicBezTo>
                <a:cubicBezTo>
                  <a:pt x="5390" y="381"/>
                  <a:pt x="5341" y="389"/>
                  <a:pt x="5342" y="407"/>
                </a:cubicBezTo>
                <a:cubicBezTo>
                  <a:pt x="5362" y="774"/>
                  <a:pt x="5235" y="1038"/>
                  <a:pt x="5035" y="1038"/>
                </a:cubicBezTo>
                <a:cubicBezTo>
                  <a:pt x="4834" y="1038"/>
                  <a:pt x="4707" y="774"/>
                  <a:pt x="4727" y="407"/>
                </a:cubicBezTo>
                <a:cubicBezTo>
                  <a:pt x="4732" y="324"/>
                  <a:pt x="4698" y="253"/>
                  <a:pt x="4659" y="190"/>
                </a:cubicBezTo>
                <a:cubicBezTo>
                  <a:pt x="4670" y="381"/>
                  <a:pt x="4626" y="537"/>
                  <a:pt x="4555" y="537"/>
                </a:cubicBezTo>
                <a:cubicBezTo>
                  <a:pt x="4480" y="537"/>
                  <a:pt x="4434" y="363"/>
                  <a:pt x="4453" y="156"/>
                </a:cubicBezTo>
                <a:cubicBezTo>
                  <a:pt x="4458" y="98"/>
                  <a:pt x="4235" y="49"/>
                  <a:pt x="4099" y="0"/>
                </a:cubicBezTo>
                <a:close/>
                <a:moveTo>
                  <a:pt x="10908" y="4794"/>
                </a:moveTo>
                <a:cubicBezTo>
                  <a:pt x="10669" y="4800"/>
                  <a:pt x="10648" y="5214"/>
                  <a:pt x="10648" y="9805"/>
                </a:cubicBezTo>
                <a:cubicBezTo>
                  <a:pt x="10648" y="14686"/>
                  <a:pt x="10657" y="14824"/>
                  <a:pt x="10960" y="14824"/>
                </a:cubicBezTo>
                <a:cubicBezTo>
                  <a:pt x="11242" y="14824"/>
                  <a:pt x="11265" y="14617"/>
                  <a:pt x="11218" y="12799"/>
                </a:cubicBezTo>
                <a:cubicBezTo>
                  <a:pt x="11187" y="11610"/>
                  <a:pt x="11240" y="10478"/>
                  <a:pt x="11346" y="10013"/>
                </a:cubicBezTo>
                <a:cubicBezTo>
                  <a:pt x="11392" y="9809"/>
                  <a:pt x="11416" y="9802"/>
                  <a:pt x="11447" y="9718"/>
                </a:cubicBezTo>
                <a:cubicBezTo>
                  <a:pt x="11453" y="9695"/>
                  <a:pt x="11456" y="9583"/>
                  <a:pt x="11462" y="9571"/>
                </a:cubicBezTo>
                <a:cubicBezTo>
                  <a:pt x="11473" y="9545"/>
                  <a:pt x="11483" y="9599"/>
                  <a:pt x="11495" y="9588"/>
                </a:cubicBezTo>
                <a:cubicBezTo>
                  <a:pt x="11513" y="9570"/>
                  <a:pt x="11540" y="9589"/>
                  <a:pt x="11558" y="9623"/>
                </a:cubicBezTo>
                <a:cubicBezTo>
                  <a:pt x="11602" y="9684"/>
                  <a:pt x="11644" y="9821"/>
                  <a:pt x="11684" y="10047"/>
                </a:cubicBezTo>
                <a:cubicBezTo>
                  <a:pt x="11691" y="10083"/>
                  <a:pt x="11692" y="10067"/>
                  <a:pt x="11700" y="10108"/>
                </a:cubicBezTo>
                <a:cubicBezTo>
                  <a:pt x="11704" y="10127"/>
                  <a:pt x="11706" y="10182"/>
                  <a:pt x="11710" y="10203"/>
                </a:cubicBezTo>
                <a:cubicBezTo>
                  <a:pt x="11740" y="10412"/>
                  <a:pt x="11766" y="10654"/>
                  <a:pt x="11790" y="10938"/>
                </a:cubicBezTo>
                <a:cubicBezTo>
                  <a:pt x="11806" y="11129"/>
                  <a:pt x="11820" y="11265"/>
                  <a:pt x="11833" y="11484"/>
                </a:cubicBezTo>
                <a:cubicBezTo>
                  <a:pt x="11848" y="11748"/>
                  <a:pt x="11856" y="12042"/>
                  <a:pt x="11863" y="12332"/>
                </a:cubicBezTo>
                <a:cubicBezTo>
                  <a:pt x="11868" y="12528"/>
                  <a:pt x="11880" y="12723"/>
                  <a:pt x="11880" y="12912"/>
                </a:cubicBezTo>
                <a:cubicBezTo>
                  <a:pt x="11880" y="14484"/>
                  <a:pt x="11926" y="14779"/>
                  <a:pt x="12164" y="14807"/>
                </a:cubicBezTo>
                <a:lnTo>
                  <a:pt x="12230" y="14807"/>
                </a:lnTo>
                <a:cubicBezTo>
                  <a:pt x="12318" y="14791"/>
                  <a:pt x="12407" y="14724"/>
                  <a:pt x="12487" y="14616"/>
                </a:cubicBezTo>
                <a:cubicBezTo>
                  <a:pt x="12463" y="14311"/>
                  <a:pt x="12473" y="13951"/>
                  <a:pt x="12535" y="13725"/>
                </a:cubicBezTo>
                <a:cubicBezTo>
                  <a:pt x="12580" y="13558"/>
                  <a:pt x="12623" y="13494"/>
                  <a:pt x="12662" y="13509"/>
                </a:cubicBezTo>
                <a:cubicBezTo>
                  <a:pt x="12702" y="13523"/>
                  <a:pt x="12738" y="13624"/>
                  <a:pt x="12771" y="13820"/>
                </a:cubicBezTo>
                <a:cubicBezTo>
                  <a:pt x="12780" y="13875"/>
                  <a:pt x="12773" y="13940"/>
                  <a:pt x="12778" y="14002"/>
                </a:cubicBezTo>
                <a:cubicBezTo>
                  <a:pt x="12823" y="13976"/>
                  <a:pt x="12862" y="14050"/>
                  <a:pt x="12899" y="14270"/>
                </a:cubicBezTo>
                <a:cubicBezTo>
                  <a:pt x="12949" y="14570"/>
                  <a:pt x="13359" y="14824"/>
                  <a:pt x="13806" y="14824"/>
                </a:cubicBezTo>
                <a:lnTo>
                  <a:pt x="14617" y="14824"/>
                </a:lnTo>
                <a:lnTo>
                  <a:pt x="14617" y="12531"/>
                </a:lnTo>
                <a:cubicBezTo>
                  <a:pt x="14617" y="11272"/>
                  <a:pt x="14558" y="9839"/>
                  <a:pt x="14485" y="9338"/>
                </a:cubicBezTo>
                <a:cubicBezTo>
                  <a:pt x="14371" y="8563"/>
                  <a:pt x="14070" y="8069"/>
                  <a:pt x="13738" y="7988"/>
                </a:cubicBezTo>
                <a:cubicBezTo>
                  <a:pt x="13733" y="7986"/>
                  <a:pt x="13728" y="7988"/>
                  <a:pt x="13724" y="7988"/>
                </a:cubicBezTo>
                <a:cubicBezTo>
                  <a:pt x="13666" y="7988"/>
                  <a:pt x="13605" y="7996"/>
                  <a:pt x="13544" y="8005"/>
                </a:cubicBezTo>
                <a:cubicBezTo>
                  <a:pt x="13503" y="8016"/>
                  <a:pt x="13462" y="8032"/>
                  <a:pt x="13421" y="8057"/>
                </a:cubicBezTo>
                <a:cubicBezTo>
                  <a:pt x="13155" y="8263"/>
                  <a:pt x="13020" y="8626"/>
                  <a:pt x="13000" y="9087"/>
                </a:cubicBezTo>
                <a:cubicBezTo>
                  <a:pt x="13024" y="9211"/>
                  <a:pt x="13072" y="9303"/>
                  <a:pt x="13173" y="9303"/>
                </a:cubicBezTo>
                <a:cubicBezTo>
                  <a:pt x="13559" y="9303"/>
                  <a:pt x="13525" y="10277"/>
                  <a:pt x="13111" y="11060"/>
                </a:cubicBezTo>
                <a:lnTo>
                  <a:pt x="12835" y="11596"/>
                </a:lnTo>
                <a:cubicBezTo>
                  <a:pt x="12859" y="11637"/>
                  <a:pt x="12884" y="11680"/>
                  <a:pt x="12899" y="11769"/>
                </a:cubicBezTo>
                <a:cubicBezTo>
                  <a:pt x="12943" y="12030"/>
                  <a:pt x="12923" y="12369"/>
                  <a:pt x="12851" y="12531"/>
                </a:cubicBezTo>
                <a:cubicBezTo>
                  <a:pt x="12780" y="12692"/>
                  <a:pt x="12685" y="12619"/>
                  <a:pt x="12641" y="12358"/>
                </a:cubicBezTo>
                <a:cubicBezTo>
                  <a:pt x="12602" y="12127"/>
                  <a:pt x="12620" y="11851"/>
                  <a:pt x="12672" y="11674"/>
                </a:cubicBezTo>
                <a:lnTo>
                  <a:pt x="12492" y="10073"/>
                </a:lnTo>
                <a:cubicBezTo>
                  <a:pt x="12288" y="8284"/>
                  <a:pt x="12229" y="8172"/>
                  <a:pt x="11606" y="8100"/>
                </a:cubicBezTo>
                <a:cubicBezTo>
                  <a:pt x="11322" y="8067"/>
                  <a:pt x="11256" y="7770"/>
                  <a:pt x="11220" y="6421"/>
                </a:cubicBezTo>
                <a:cubicBezTo>
                  <a:pt x="11188" y="5198"/>
                  <a:pt x="11112" y="4794"/>
                  <a:pt x="10913" y="4794"/>
                </a:cubicBezTo>
                <a:cubicBezTo>
                  <a:pt x="10911" y="4794"/>
                  <a:pt x="10910" y="4794"/>
                  <a:pt x="10908" y="4794"/>
                </a:cubicBezTo>
                <a:close/>
                <a:moveTo>
                  <a:pt x="15362" y="4794"/>
                </a:moveTo>
                <a:cubicBezTo>
                  <a:pt x="15030" y="4794"/>
                  <a:pt x="15028" y="4827"/>
                  <a:pt x="15028" y="9805"/>
                </a:cubicBezTo>
                <a:cubicBezTo>
                  <a:pt x="15028" y="13543"/>
                  <a:pt x="15029" y="14505"/>
                  <a:pt x="15170" y="14746"/>
                </a:cubicBezTo>
                <a:cubicBezTo>
                  <a:pt x="15217" y="14827"/>
                  <a:pt x="15278" y="14824"/>
                  <a:pt x="15362" y="14824"/>
                </a:cubicBezTo>
                <a:cubicBezTo>
                  <a:pt x="15439" y="14824"/>
                  <a:pt x="15499" y="14804"/>
                  <a:pt x="15546" y="14746"/>
                </a:cubicBezTo>
                <a:cubicBezTo>
                  <a:pt x="15593" y="14688"/>
                  <a:pt x="15627" y="14595"/>
                  <a:pt x="15652" y="14417"/>
                </a:cubicBezTo>
                <a:cubicBezTo>
                  <a:pt x="15703" y="14062"/>
                  <a:pt x="15721" y="13402"/>
                  <a:pt x="15740" y="12193"/>
                </a:cubicBezTo>
                <a:cubicBezTo>
                  <a:pt x="15747" y="11739"/>
                  <a:pt x="15766" y="11558"/>
                  <a:pt x="15778" y="11233"/>
                </a:cubicBezTo>
                <a:cubicBezTo>
                  <a:pt x="15737" y="10921"/>
                  <a:pt x="15751" y="10506"/>
                  <a:pt x="15815" y="10246"/>
                </a:cubicBezTo>
                <a:cubicBezTo>
                  <a:pt x="15855" y="9788"/>
                  <a:pt x="15909" y="9554"/>
                  <a:pt x="15988" y="9554"/>
                </a:cubicBezTo>
                <a:cubicBezTo>
                  <a:pt x="16109" y="9554"/>
                  <a:pt x="16164" y="10202"/>
                  <a:pt x="16201" y="11371"/>
                </a:cubicBezTo>
                <a:cubicBezTo>
                  <a:pt x="16201" y="11392"/>
                  <a:pt x="16205" y="11402"/>
                  <a:pt x="16205" y="11423"/>
                </a:cubicBezTo>
                <a:cubicBezTo>
                  <a:pt x="16215" y="11624"/>
                  <a:pt x="16231" y="11778"/>
                  <a:pt x="16236" y="12003"/>
                </a:cubicBezTo>
                <a:cubicBezTo>
                  <a:pt x="16238" y="12061"/>
                  <a:pt x="16235" y="12102"/>
                  <a:pt x="16236" y="12159"/>
                </a:cubicBezTo>
                <a:cubicBezTo>
                  <a:pt x="16236" y="12173"/>
                  <a:pt x="16236" y="12179"/>
                  <a:pt x="16236" y="12193"/>
                </a:cubicBezTo>
                <a:cubicBezTo>
                  <a:pt x="16274" y="14610"/>
                  <a:pt x="16304" y="14824"/>
                  <a:pt x="16612" y="14824"/>
                </a:cubicBezTo>
                <a:cubicBezTo>
                  <a:pt x="16689" y="14824"/>
                  <a:pt x="16746" y="14808"/>
                  <a:pt x="16792" y="14755"/>
                </a:cubicBezTo>
                <a:cubicBezTo>
                  <a:pt x="16813" y="14731"/>
                  <a:pt x="16823" y="14660"/>
                  <a:pt x="16839" y="14616"/>
                </a:cubicBezTo>
                <a:cubicBezTo>
                  <a:pt x="16858" y="14562"/>
                  <a:pt x="16881" y="14521"/>
                  <a:pt x="16893" y="14426"/>
                </a:cubicBezTo>
                <a:cubicBezTo>
                  <a:pt x="16909" y="14310"/>
                  <a:pt x="16905" y="13904"/>
                  <a:pt x="16912" y="13708"/>
                </a:cubicBezTo>
                <a:cubicBezTo>
                  <a:pt x="16927" y="13346"/>
                  <a:pt x="16940" y="13011"/>
                  <a:pt x="16941" y="12271"/>
                </a:cubicBezTo>
                <a:cubicBezTo>
                  <a:pt x="16932" y="9478"/>
                  <a:pt x="16686" y="8118"/>
                  <a:pt x="16170" y="8039"/>
                </a:cubicBezTo>
                <a:cubicBezTo>
                  <a:pt x="16113" y="8031"/>
                  <a:pt x="16101" y="7951"/>
                  <a:pt x="16059" y="7927"/>
                </a:cubicBezTo>
                <a:cubicBezTo>
                  <a:pt x="16028" y="7929"/>
                  <a:pt x="15991" y="7936"/>
                  <a:pt x="15967" y="7927"/>
                </a:cubicBezTo>
                <a:cubicBezTo>
                  <a:pt x="15932" y="7917"/>
                  <a:pt x="15908" y="7874"/>
                  <a:pt x="15884" y="7832"/>
                </a:cubicBezTo>
                <a:cubicBezTo>
                  <a:pt x="15869" y="7806"/>
                  <a:pt x="15849" y="7793"/>
                  <a:pt x="15837" y="7754"/>
                </a:cubicBezTo>
                <a:cubicBezTo>
                  <a:pt x="15771" y="7537"/>
                  <a:pt x="15745" y="7105"/>
                  <a:pt x="15714" y="6300"/>
                </a:cubicBezTo>
                <a:cubicBezTo>
                  <a:pt x="15689" y="5675"/>
                  <a:pt x="15656" y="5334"/>
                  <a:pt x="15610" y="5063"/>
                </a:cubicBezTo>
                <a:cubicBezTo>
                  <a:pt x="15554" y="4884"/>
                  <a:pt x="15484" y="4794"/>
                  <a:pt x="15362" y="4794"/>
                </a:cubicBezTo>
                <a:close/>
                <a:moveTo>
                  <a:pt x="19966" y="4794"/>
                </a:moveTo>
                <a:cubicBezTo>
                  <a:pt x="19867" y="4794"/>
                  <a:pt x="19800" y="4905"/>
                  <a:pt x="19751" y="5158"/>
                </a:cubicBezTo>
                <a:cubicBezTo>
                  <a:pt x="19731" y="5260"/>
                  <a:pt x="19727" y="5505"/>
                  <a:pt x="19713" y="5660"/>
                </a:cubicBezTo>
                <a:cubicBezTo>
                  <a:pt x="19693" y="5891"/>
                  <a:pt x="19669" y="6053"/>
                  <a:pt x="19659" y="6421"/>
                </a:cubicBezTo>
                <a:cubicBezTo>
                  <a:pt x="19657" y="6474"/>
                  <a:pt x="19651" y="6484"/>
                  <a:pt x="19649" y="6534"/>
                </a:cubicBezTo>
                <a:cubicBezTo>
                  <a:pt x="19636" y="6950"/>
                  <a:pt x="19614" y="7246"/>
                  <a:pt x="19581" y="7460"/>
                </a:cubicBezTo>
                <a:cubicBezTo>
                  <a:pt x="19531" y="7835"/>
                  <a:pt x="19464" y="8062"/>
                  <a:pt x="19342" y="8083"/>
                </a:cubicBezTo>
                <a:cubicBezTo>
                  <a:pt x="19044" y="8133"/>
                  <a:pt x="18886" y="8237"/>
                  <a:pt x="18761" y="8403"/>
                </a:cubicBezTo>
                <a:cubicBezTo>
                  <a:pt x="18708" y="8469"/>
                  <a:pt x="18672" y="8543"/>
                  <a:pt x="18631" y="8619"/>
                </a:cubicBezTo>
                <a:cubicBezTo>
                  <a:pt x="18554" y="8835"/>
                  <a:pt x="18495" y="9116"/>
                  <a:pt x="18446" y="9588"/>
                </a:cubicBezTo>
                <a:cubicBezTo>
                  <a:pt x="18299" y="11005"/>
                  <a:pt x="18040" y="10805"/>
                  <a:pt x="18040" y="9277"/>
                </a:cubicBezTo>
                <a:cubicBezTo>
                  <a:pt x="18040" y="8573"/>
                  <a:pt x="17947" y="8308"/>
                  <a:pt x="17699" y="8308"/>
                </a:cubicBezTo>
                <a:cubicBezTo>
                  <a:pt x="17676" y="8308"/>
                  <a:pt x="17663" y="8314"/>
                  <a:pt x="17643" y="8316"/>
                </a:cubicBezTo>
                <a:cubicBezTo>
                  <a:pt x="17590" y="8365"/>
                  <a:pt x="17536" y="8411"/>
                  <a:pt x="17498" y="8489"/>
                </a:cubicBezTo>
                <a:cubicBezTo>
                  <a:pt x="17468" y="8558"/>
                  <a:pt x="17439" y="8633"/>
                  <a:pt x="17420" y="8758"/>
                </a:cubicBezTo>
                <a:cubicBezTo>
                  <a:pt x="17413" y="8793"/>
                  <a:pt x="17414" y="8848"/>
                  <a:pt x="17409" y="8888"/>
                </a:cubicBezTo>
                <a:cubicBezTo>
                  <a:pt x="17362" y="9318"/>
                  <a:pt x="17357" y="10092"/>
                  <a:pt x="17357" y="11562"/>
                </a:cubicBezTo>
                <a:cubicBezTo>
                  <a:pt x="17357" y="11579"/>
                  <a:pt x="17357" y="11579"/>
                  <a:pt x="17357" y="11596"/>
                </a:cubicBezTo>
                <a:cubicBezTo>
                  <a:pt x="17357" y="11613"/>
                  <a:pt x="17357" y="11605"/>
                  <a:pt x="17357" y="11622"/>
                </a:cubicBezTo>
                <a:cubicBezTo>
                  <a:pt x="17357" y="13125"/>
                  <a:pt x="17361" y="13953"/>
                  <a:pt x="17404" y="14365"/>
                </a:cubicBezTo>
                <a:cubicBezTo>
                  <a:pt x="17426" y="14577"/>
                  <a:pt x="17457" y="14695"/>
                  <a:pt x="17506" y="14755"/>
                </a:cubicBezTo>
                <a:cubicBezTo>
                  <a:pt x="17553" y="14815"/>
                  <a:pt x="17617" y="14824"/>
                  <a:pt x="17699" y="14824"/>
                </a:cubicBezTo>
                <a:cubicBezTo>
                  <a:pt x="17820" y="14824"/>
                  <a:pt x="17904" y="14749"/>
                  <a:pt x="17959" y="14599"/>
                </a:cubicBezTo>
                <a:cubicBezTo>
                  <a:pt x="17985" y="14529"/>
                  <a:pt x="17984" y="14377"/>
                  <a:pt x="17997" y="14270"/>
                </a:cubicBezTo>
                <a:cubicBezTo>
                  <a:pt x="18013" y="14137"/>
                  <a:pt x="18040" y="14044"/>
                  <a:pt x="18040" y="13846"/>
                </a:cubicBezTo>
                <a:cubicBezTo>
                  <a:pt x="18040" y="13778"/>
                  <a:pt x="18048" y="13753"/>
                  <a:pt x="18049" y="13690"/>
                </a:cubicBezTo>
                <a:cubicBezTo>
                  <a:pt x="18053" y="13386"/>
                  <a:pt x="18060" y="13128"/>
                  <a:pt x="18080" y="12972"/>
                </a:cubicBezTo>
                <a:cubicBezTo>
                  <a:pt x="18152" y="12368"/>
                  <a:pt x="18315" y="12541"/>
                  <a:pt x="18494" y="13517"/>
                </a:cubicBezTo>
                <a:cubicBezTo>
                  <a:pt x="18496" y="13532"/>
                  <a:pt x="18500" y="13536"/>
                  <a:pt x="18503" y="13552"/>
                </a:cubicBezTo>
                <a:cubicBezTo>
                  <a:pt x="18538" y="13677"/>
                  <a:pt x="18565" y="13743"/>
                  <a:pt x="18605" y="13898"/>
                </a:cubicBezTo>
                <a:cubicBezTo>
                  <a:pt x="18685" y="14212"/>
                  <a:pt x="18756" y="14374"/>
                  <a:pt x="18829" y="14573"/>
                </a:cubicBezTo>
                <a:cubicBezTo>
                  <a:pt x="18967" y="14737"/>
                  <a:pt x="19157" y="14760"/>
                  <a:pt x="19479" y="14746"/>
                </a:cubicBezTo>
                <a:lnTo>
                  <a:pt x="20231" y="14712"/>
                </a:lnTo>
                <a:lnTo>
                  <a:pt x="20231" y="9805"/>
                </a:lnTo>
                <a:cubicBezTo>
                  <a:pt x="20231" y="9779"/>
                  <a:pt x="20231" y="9787"/>
                  <a:pt x="20231" y="9762"/>
                </a:cubicBezTo>
                <a:cubicBezTo>
                  <a:pt x="20231" y="7475"/>
                  <a:pt x="20224" y="6233"/>
                  <a:pt x="20188" y="5564"/>
                </a:cubicBezTo>
                <a:cubicBezTo>
                  <a:pt x="20153" y="4889"/>
                  <a:pt x="20088" y="4794"/>
                  <a:pt x="19966" y="4794"/>
                </a:cubicBezTo>
                <a:close/>
                <a:moveTo>
                  <a:pt x="17659" y="4985"/>
                </a:moveTo>
                <a:cubicBezTo>
                  <a:pt x="17599" y="4927"/>
                  <a:pt x="17543" y="4928"/>
                  <a:pt x="17498" y="5028"/>
                </a:cubicBezTo>
                <a:cubicBezTo>
                  <a:pt x="17439" y="5162"/>
                  <a:pt x="17399" y="5470"/>
                  <a:pt x="17378" y="5781"/>
                </a:cubicBezTo>
                <a:cubicBezTo>
                  <a:pt x="17396" y="6252"/>
                  <a:pt x="17457" y="6538"/>
                  <a:pt x="17569" y="6689"/>
                </a:cubicBezTo>
                <a:cubicBezTo>
                  <a:pt x="17602" y="6716"/>
                  <a:pt x="17634" y="6744"/>
                  <a:pt x="17669" y="6767"/>
                </a:cubicBezTo>
                <a:cubicBezTo>
                  <a:pt x="17702" y="6770"/>
                  <a:pt x="17736" y="6762"/>
                  <a:pt x="17768" y="6741"/>
                </a:cubicBezTo>
                <a:cubicBezTo>
                  <a:pt x="17800" y="6726"/>
                  <a:pt x="17823" y="6680"/>
                  <a:pt x="17848" y="6646"/>
                </a:cubicBezTo>
                <a:cubicBezTo>
                  <a:pt x="17894" y="6574"/>
                  <a:pt x="17940" y="6504"/>
                  <a:pt x="17964" y="6361"/>
                </a:cubicBezTo>
                <a:cubicBezTo>
                  <a:pt x="18041" y="5903"/>
                  <a:pt x="17839" y="5158"/>
                  <a:pt x="17659" y="4985"/>
                </a:cubicBezTo>
                <a:close/>
                <a:moveTo>
                  <a:pt x="21224" y="4985"/>
                </a:moveTo>
                <a:cubicBezTo>
                  <a:pt x="21034" y="5018"/>
                  <a:pt x="20838" y="5351"/>
                  <a:pt x="20805" y="5928"/>
                </a:cubicBezTo>
                <a:cubicBezTo>
                  <a:pt x="20805" y="5932"/>
                  <a:pt x="20805" y="5932"/>
                  <a:pt x="20805" y="5937"/>
                </a:cubicBezTo>
                <a:cubicBezTo>
                  <a:pt x="20803" y="5983"/>
                  <a:pt x="20807" y="6007"/>
                  <a:pt x="20805" y="6049"/>
                </a:cubicBezTo>
                <a:cubicBezTo>
                  <a:pt x="20808" y="6289"/>
                  <a:pt x="20854" y="6485"/>
                  <a:pt x="20933" y="6646"/>
                </a:cubicBezTo>
                <a:cubicBezTo>
                  <a:pt x="20993" y="6697"/>
                  <a:pt x="21054" y="6742"/>
                  <a:pt x="21181" y="6707"/>
                </a:cubicBezTo>
                <a:cubicBezTo>
                  <a:pt x="21454" y="6631"/>
                  <a:pt x="21591" y="6337"/>
                  <a:pt x="21597" y="5833"/>
                </a:cubicBezTo>
                <a:cubicBezTo>
                  <a:pt x="21597" y="5802"/>
                  <a:pt x="21597" y="5795"/>
                  <a:pt x="21597" y="5763"/>
                </a:cubicBezTo>
                <a:cubicBezTo>
                  <a:pt x="21589" y="5211"/>
                  <a:pt x="21411" y="4952"/>
                  <a:pt x="21224" y="4985"/>
                </a:cubicBezTo>
                <a:close/>
                <a:moveTo>
                  <a:pt x="6498" y="5296"/>
                </a:moveTo>
                <a:cubicBezTo>
                  <a:pt x="6319" y="5504"/>
                  <a:pt x="6286" y="6375"/>
                  <a:pt x="6280" y="8619"/>
                </a:cubicBezTo>
                <a:lnTo>
                  <a:pt x="6287" y="9355"/>
                </a:lnTo>
                <a:cubicBezTo>
                  <a:pt x="6328" y="12648"/>
                  <a:pt x="6387" y="13540"/>
                  <a:pt x="6602" y="14114"/>
                </a:cubicBezTo>
                <a:cubicBezTo>
                  <a:pt x="6939" y="15017"/>
                  <a:pt x="7747" y="14973"/>
                  <a:pt x="8110" y="14149"/>
                </a:cubicBezTo>
                <a:cubicBezTo>
                  <a:pt x="8177" y="13981"/>
                  <a:pt x="8240" y="13799"/>
                  <a:pt x="8289" y="13595"/>
                </a:cubicBezTo>
                <a:cubicBezTo>
                  <a:pt x="8417" y="12921"/>
                  <a:pt x="8457" y="11865"/>
                  <a:pt x="8457" y="9225"/>
                </a:cubicBezTo>
                <a:cubicBezTo>
                  <a:pt x="8457" y="5526"/>
                  <a:pt x="8440" y="5299"/>
                  <a:pt x="8157" y="5296"/>
                </a:cubicBezTo>
                <a:cubicBezTo>
                  <a:pt x="8154" y="5296"/>
                  <a:pt x="8154" y="5296"/>
                  <a:pt x="8150" y="5296"/>
                </a:cubicBezTo>
                <a:cubicBezTo>
                  <a:pt x="8143" y="5296"/>
                  <a:pt x="8138" y="5313"/>
                  <a:pt x="8131" y="5313"/>
                </a:cubicBezTo>
                <a:cubicBezTo>
                  <a:pt x="7862" y="5328"/>
                  <a:pt x="7842" y="5606"/>
                  <a:pt x="7838" y="8810"/>
                </a:cubicBezTo>
                <a:cubicBezTo>
                  <a:pt x="7835" y="11124"/>
                  <a:pt x="7761" y="12393"/>
                  <a:pt x="7623" y="12929"/>
                </a:cubicBezTo>
                <a:cubicBezTo>
                  <a:pt x="7614" y="12978"/>
                  <a:pt x="7601" y="12996"/>
                  <a:pt x="7590" y="13033"/>
                </a:cubicBezTo>
                <a:cubicBezTo>
                  <a:pt x="7553" y="13130"/>
                  <a:pt x="7515" y="13224"/>
                  <a:pt x="7469" y="13223"/>
                </a:cubicBezTo>
                <a:cubicBezTo>
                  <a:pt x="7351" y="13301"/>
                  <a:pt x="7264" y="13095"/>
                  <a:pt x="7190" y="12756"/>
                </a:cubicBezTo>
                <a:cubicBezTo>
                  <a:pt x="7147" y="12582"/>
                  <a:pt x="7112" y="12347"/>
                  <a:pt x="7084" y="12020"/>
                </a:cubicBezTo>
                <a:cubicBezTo>
                  <a:pt x="7073" y="11909"/>
                  <a:pt x="7055" y="11878"/>
                  <a:pt x="7046" y="11752"/>
                </a:cubicBezTo>
                <a:cubicBezTo>
                  <a:pt x="7032" y="11661"/>
                  <a:pt x="7022" y="11435"/>
                  <a:pt x="7011" y="11285"/>
                </a:cubicBezTo>
                <a:cubicBezTo>
                  <a:pt x="7002" y="11108"/>
                  <a:pt x="6991" y="10967"/>
                  <a:pt x="6985" y="10765"/>
                </a:cubicBezTo>
                <a:cubicBezTo>
                  <a:pt x="6959" y="10101"/>
                  <a:pt x="6937" y="9227"/>
                  <a:pt x="6921" y="7806"/>
                </a:cubicBezTo>
                <a:cubicBezTo>
                  <a:pt x="6908" y="6666"/>
                  <a:pt x="6886" y="6126"/>
                  <a:pt x="6857" y="5642"/>
                </a:cubicBezTo>
                <a:cubicBezTo>
                  <a:pt x="6804" y="5378"/>
                  <a:pt x="6728" y="5296"/>
                  <a:pt x="6588" y="5296"/>
                </a:cubicBezTo>
                <a:lnTo>
                  <a:pt x="6498" y="5296"/>
                </a:lnTo>
                <a:close/>
                <a:moveTo>
                  <a:pt x="9767" y="7927"/>
                </a:moveTo>
                <a:cubicBezTo>
                  <a:pt x="9554" y="7937"/>
                  <a:pt x="9353" y="8104"/>
                  <a:pt x="9197" y="8351"/>
                </a:cubicBezTo>
                <a:cubicBezTo>
                  <a:pt x="8871" y="9139"/>
                  <a:pt x="8758" y="10737"/>
                  <a:pt x="9164" y="11890"/>
                </a:cubicBezTo>
                <a:lnTo>
                  <a:pt x="9483" y="12816"/>
                </a:lnTo>
                <a:lnTo>
                  <a:pt x="9176" y="13128"/>
                </a:lnTo>
                <a:cubicBezTo>
                  <a:pt x="9013" y="13293"/>
                  <a:pt x="8883" y="13711"/>
                  <a:pt x="8873" y="14097"/>
                </a:cubicBezTo>
                <a:cubicBezTo>
                  <a:pt x="8873" y="14103"/>
                  <a:pt x="8873" y="14109"/>
                  <a:pt x="8873" y="14114"/>
                </a:cubicBezTo>
                <a:cubicBezTo>
                  <a:pt x="8871" y="14208"/>
                  <a:pt x="8885" y="14281"/>
                  <a:pt x="8890" y="14365"/>
                </a:cubicBezTo>
                <a:cubicBezTo>
                  <a:pt x="8936" y="14719"/>
                  <a:pt x="9103" y="14826"/>
                  <a:pt x="9519" y="14729"/>
                </a:cubicBezTo>
                <a:cubicBezTo>
                  <a:pt x="10142" y="14582"/>
                  <a:pt x="10170" y="14499"/>
                  <a:pt x="10211" y="12937"/>
                </a:cubicBezTo>
                <a:cubicBezTo>
                  <a:pt x="10235" y="12042"/>
                  <a:pt x="10201" y="11311"/>
                  <a:pt x="10136" y="11311"/>
                </a:cubicBezTo>
                <a:cubicBezTo>
                  <a:pt x="10070" y="11311"/>
                  <a:pt x="9896" y="10985"/>
                  <a:pt x="9750" y="10592"/>
                </a:cubicBezTo>
                <a:cubicBezTo>
                  <a:pt x="9495" y="9906"/>
                  <a:pt x="9500" y="9864"/>
                  <a:pt x="9894" y="9294"/>
                </a:cubicBezTo>
                <a:cubicBezTo>
                  <a:pt x="10293" y="8718"/>
                  <a:pt x="10298" y="8684"/>
                  <a:pt x="10010" y="8195"/>
                </a:cubicBezTo>
                <a:cubicBezTo>
                  <a:pt x="9927" y="8054"/>
                  <a:pt x="9847" y="7976"/>
                  <a:pt x="9767" y="7927"/>
                </a:cubicBezTo>
                <a:close/>
                <a:moveTo>
                  <a:pt x="21455" y="8057"/>
                </a:moveTo>
                <a:lnTo>
                  <a:pt x="21191" y="8195"/>
                </a:lnTo>
                <a:cubicBezTo>
                  <a:pt x="21089" y="8250"/>
                  <a:pt x="21012" y="8302"/>
                  <a:pt x="20954" y="8386"/>
                </a:cubicBezTo>
                <a:cubicBezTo>
                  <a:pt x="20897" y="8469"/>
                  <a:pt x="20857" y="8594"/>
                  <a:pt x="20831" y="8810"/>
                </a:cubicBezTo>
                <a:cubicBezTo>
                  <a:pt x="20779" y="9240"/>
                  <a:pt x="20779" y="10028"/>
                  <a:pt x="20779" y="11596"/>
                </a:cubicBezTo>
                <a:cubicBezTo>
                  <a:pt x="20779" y="14667"/>
                  <a:pt x="20790" y="14760"/>
                  <a:pt x="21155" y="14962"/>
                </a:cubicBezTo>
                <a:cubicBezTo>
                  <a:pt x="21347" y="15069"/>
                  <a:pt x="21497" y="15181"/>
                  <a:pt x="21536" y="15231"/>
                </a:cubicBezTo>
                <a:cubicBezTo>
                  <a:pt x="21559" y="14901"/>
                  <a:pt x="21574" y="14308"/>
                  <a:pt x="21583" y="13647"/>
                </a:cubicBezTo>
                <a:cubicBezTo>
                  <a:pt x="21583" y="13626"/>
                  <a:pt x="21583" y="13608"/>
                  <a:pt x="21583" y="13587"/>
                </a:cubicBezTo>
                <a:cubicBezTo>
                  <a:pt x="21589" y="13051"/>
                  <a:pt x="21596" y="12861"/>
                  <a:pt x="21597" y="12020"/>
                </a:cubicBezTo>
                <a:cubicBezTo>
                  <a:pt x="21600" y="10935"/>
                  <a:pt x="21599" y="9796"/>
                  <a:pt x="21599" y="8057"/>
                </a:cubicBezTo>
                <a:lnTo>
                  <a:pt x="21455" y="8057"/>
                </a:lnTo>
                <a:close/>
                <a:moveTo>
                  <a:pt x="19411" y="9450"/>
                </a:moveTo>
                <a:cubicBezTo>
                  <a:pt x="19591" y="9413"/>
                  <a:pt x="19704" y="10252"/>
                  <a:pt x="19661" y="11622"/>
                </a:cubicBezTo>
                <a:cubicBezTo>
                  <a:pt x="19618" y="12991"/>
                  <a:pt x="19301" y="13766"/>
                  <a:pt x="19094" y="13007"/>
                </a:cubicBezTo>
                <a:cubicBezTo>
                  <a:pt x="18923" y="12381"/>
                  <a:pt x="18993" y="10455"/>
                  <a:pt x="19210" y="9796"/>
                </a:cubicBezTo>
                <a:cubicBezTo>
                  <a:pt x="19282" y="9576"/>
                  <a:pt x="19350" y="9462"/>
                  <a:pt x="19411" y="9450"/>
                </a:cubicBezTo>
                <a:close/>
              </a:path>
            </a:pathLst>
          </a:custGeom>
        </p:spPr>
      </p:pic>
      <p:sp>
        <p:nvSpPr>
          <p:cNvPr id="11" name="TextBox 10">
            <a:extLst>
              <a:ext uri="{FF2B5EF4-FFF2-40B4-BE49-F238E27FC236}">
                <a16:creationId xmlns:a16="http://schemas.microsoft.com/office/drawing/2014/main" id="{A8B2FBD8-A03B-9048-8FB8-FEBAB9ECEE4C}"/>
              </a:ext>
            </a:extLst>
          </p:cNvPr>
          <p:cNvSpPr txBox="1"/>
          <p:nvPr/>
        </p:nvSpPr>
        <p:spPr>
          <a:xfrm>
            <a:off x="152729" y="6033136"/>
            <a:ext cx="1478290" cy="369332"/>
          </a:xfrm>
          <a:prstGeom prst="rect">
            <a:avLst/>
          </a:prstGeom>
          <a:noFill/>
        </p:spPr>
        <p:txBody>
          <a:bodyPr wrap="none" rtlCol="0">
            <a:spAutoFit/>
          </a:bodyPr>
          <a:lstStyle/>
          <a:p>
            <a:r>
              <a:rPr lang="en-US" dirty="0"/>
              <a:t>Jan 12, 2010</a:t>
            </a:r>
          </a:p>
        </p:txBody>
      </p:sp>
      <p:sp>
        <p:nvSpPr>
          <p:cNvPr id="12" name="TextBox 11">
            <a:extLst>
              <a:ext uri="{FF2B5EF4-FFF2-40B4-BE49-F238E27FC236}">
                <a16:creationId xmlns:a16="http://schemas.microsoft.com/office/drawing/2014/main" id="{3934A008-1044-AB44-8CB1-3F16C49B18E9}"/>
              </a:ext>
            </a:extLst>
          </p:cNvPr>
          <p:cNvSpPr txBox="1"/>
          <p:nvPr/>
        </p:nvSpPr>
        <p:spPr>
          <a:xfrm>
            <a:off x="6172200" y="6033136"/>
            <a:ext cx="1478290" cy="369332"/>
          </a:xfrm>
          <a:prstGeom prst="rect">
            <a:avLst/>
          </a:prstGeom>
          <a:noFill/>
        </p:spPr>
        <p:txBody>
          <a:bodyPr wrap="none" rtlCol="0">
            <a:spAutoFit/>
          </a:bodyPr>
          <a:lstStyle/>
          <a:p>
            <a:r>
              <a:rPr lang="en-US" dirty="0"/>
              <a:t>Jan 23, 2010</a:t>
            </a:r>
          </a:p>
        </p:txBody>
      </p:sp>
    </p:spTree>
    <p:extLst>
      <p:ext uri="{BB962C8B-B14F-4D97-AF65-F5344CB8AC3E}">
        <p14:creationId xmlns:p14="http://schemas.microsoft.com/office/powerpoint/2010/main" val="235765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AC81-B996-AE4A-BC46-7B41D6F0CBB9}"/>
              </a:ext>
            </a:extLst>
          </p:cNvPr>
          <p:cNvSpPr>
            <a:spLocks noGrp="1"/>
          </p:cNvSpPr>
          <p:nvPr>
            <p:ph type="title"/>
          </p:nvPr>
        </p:nvSpPr>
        <p:spPr/>
        <p:txBody>
          <a:bodyPr>
            <a:normAutofit fontScale="90000"/>
          </a:bodyPr>
          <a:lstStyle/>
          <a:p>
            <a:r>
              <a:rPr lang="en-US" dirty="0"/>
              <a:t>Disaster Response: The responders don’t speak Kreyol</a:t>
            </a:r>
          </a:p>
        </p:txBody>
      </p:sp>
      <p:sp>
        <p:nvSpPr>
          <p:cNvPr id="3" name="Content Placeholder 2">
            <a:extLst>
              <a:ext uri="{FF2B5EF4-FFF2-40B4-BE49-F238E27FC236}">
                <a16:creationId xmlns:a16="http://schemas.microsoft.com/office/drawing/2014/main" id="{7994FA5E-0DFC-404B-B18E-958995322D20}"/>
              </a:ext>
            </a:extLst>
          </p:cNvPr>
          <p:cNvSpPr>
            <a:spLocks noGrp="1"/>
          </p:cNvSpPr>
          <p:nvPr>
            <p:ph sz="half" idx="1"/>
          </p:nvPr>
        </p:nvSpPr>
        <p:spPr/>
        <p:txBody>
          <a:bodyPr/>
          <a:lstStyle/>
          <a:p>
            <a:r>
              <a:rPr lang="en-US" dirty="0" err="1"/>
              <a:t>Fanmi</a:t>
            </a:r>
            <a:r>
              <a:rPr lang="en-US" dirty="0"/>
              <a:t> </a:t>
            </a:r>
            <a:r>
              <a:rPr lang="en-US" dirty="0" err="1"/>
              <a:t>mwen</a:t>
            </a:r>
            <a:r>
              <a:rPr lang="en-US" dirty="0"/>
              <a:t> nan </a:t>
            </a:r>
            <a:r>
              <a:rPr lang="en-US" dirty="0" err="1"/>
              <a:t>Kafou</a:t>
            </a:r>
            <a:r>
              <a:rPr lang="en-US" dirty="0"/>
              <a:t>, 24 Cote </a:t>
            </a:r>
            <a:r>
              <a:rPr lang="en-US" dirty="0" err="1"/>
              <a:t>Plage</a:t>
            </a:r>
            <a:r>
              <a:rPr lang="en-US" dirty="0"/>
              <a:t>, 41A </a:t>
            </a:r>
            <a:r>
              <a:rPr lang="en-US" dirty="0" err="1"/>
              <a:t>bezwen</a:t>
            </a:r>
            <a:r>
              <a:rPr lang="en-US" dirty="0"/>
              <a:t> </a:t>
            </a:r>
            <a:r>
              <a:rPr lang="en-US" dirty="0" err="1"/>
              <a:t>manje</a:t>
            </a:r>
            <a:r>
              <a:rPr lang="en-US" dirty="0"/>
              <a:t> </a:t>
            </a:r>
            <a:r>
              <a:rPr lang="en-US" dirty="0" err="1"/>
              <a:t>ak</a:t>
            </a:r>
            <a:r>
              <a:rPr lang="en-US" dirty="0"/>
              <a:t> </a:t>
            </a:r>
            <a:r>
              <a:rPr lang="en-US" dirty="0" err="1"/>
              <a:t>dlo</a:t>
            </a:r>
            <a:endParaRPr lang="en-US" dirty="0"/>
          </a:p>
          <a:p>
            <a:endParaRPr lang="en-US" dirty="0"/>
          </a:p>
          <a:p>
            <a:r>
              <a:rPr lang="en-US" dirty="0" err="1"/>
              <a:t>Moun</a:t>
            </a:r>
            <a:r>
              <a:rPr lang="en-US" dirty="0"/>
              <a:t> </a:t>
            </a:r>
            <a:r>
              <a:rPr lang="en-US" dirty="0" err="1"/>
              <a:t>kwense</a:t>
            </a:r>
            <a:r>
              <a:rPr lang="en-US" dirty="0"/>
              <a:t> nan </a:t>
            </a:r>
            <a:r>
              <a:rPr lang="en-US" dirty="0" err="1"/>
              <a:t>Sakre</a:t>
            </a:r>
            <a:r>
              <a:rPr lang="en-US" dirty="0"/>
              <a:t> </a:t>
            </a:r>
            <a:r>
              <a:rPr lang="en-US" dirty="0" err="1"/>
              <a:t>Kè</a:t>
            </a:r>
            <a:r>
              <a:rPr lang="en-US" dirty="0"/>
              <a:t> nan </a:t>
            </a:r>
            <a:r>
              <a:rPr lang="en-US" dirty="0" err="1"/>
              <a:t>Pòtoprens</a:t>
            </a:r>
            <a:endParaRPr lang="en-US" dirty="0"/>
          </a:p>
          <a:p>
            <a:endParaRPr lang="en-US" dirty="0"/>
          </a:p>
          <a:p>
            <a:r>
              <a:rPr lang="en-US" dirty="0" err="1"/>
              <a:t>Ti</a:t>
            </a:r>
            <a:r>
              <a:rPr lang="en-US" dirty="0"/>
              <a:t> </a:t>
            </a:r>
            <a:r>
              <a:rPr lang="en-US" dirty="0" err="1"/>
              <a:t>ekipman</a:t>
            </a:r>
            <a:r>
              <a:rPr lang="en-US" dirty="0"/>
              <a:t> </a:t>
            </a:r>
            <a:r>
              <a:rPr lang="en-US" dirty="0" err="1"/>
              <a:t>Lopital</a:t>
            </a:r>
            <a:r>
              <a:rPr lang="en-US" dirty="0"/>
              <a:t> General </a:t>
            </a:r>
            <a:r>
              <a:rPr lang="en-US" dirty="0" err="1"/>
              <a:t>genyen</a:t>
            </a:r>
            <a:r>
              <a:rPr lang="en-US" dirty="0"/>
              <a:t> </a:t>
            </a:r>
            <a:r>
              <a:rPr lang="en-US" dirty="0" err="1"/>
              <a:t>yo</a:t>
            </a:r>
            <a:r>
              <a:rPr lang="en-US" dirty="0"/>
              <a:t> </a:t>
            </a:r>
            <a:r>
              <a:rPr lang="en-US" dirty="0" err="1"/>
              <a:t>paka</a:t>
            </a:r>
            <a:r>
              <a:rPr lang="en-US" dirty="0"/>
              <a:t> </a:t>
            </a:r>
            <a:r>
              <a:rPr lang="en-US" dirty="0" err="1"/>
              <a:t>minm</a:t>
            </a:r>
            <a:r>
              <a:rPr lang="en-US" dirty="0"/>
              <a:t> </a:t>
            </a:r>
            <a:r>
              <a:rPr lang="en-US" dirty="0" err="1"/>
              <a:t>fè</a:t>
            </a:r>
            <a:r>
              <a:rPr lang="en-US" dirty="0"/>
              <a:t> 24 </a:t>
            </a:r>
            <a:r>
              <a:rPr lang="en-US" dirty="0" err="1"/>
              <a:t>è</a:t>
            </a:r>
            <a:endParaRPr lang="en-US" dirty="0"/>
          </a:p>
          <a:p>
            <a:endParaRPr lang="en-US" dirty="0"/>
          </a:p>
          <a:p>
            <a:r>
              <a:rPr lang="en-US" dirty="0" err="1"/>
              <a:t>Fanm</a:t>
            </a:r>
            <a:r>
              <a:rPr lang="en-US" dirty="0"/>
              <a:t> gen tranche </a:t>
            </a:r>
            <a:r>
              <a:rPr lang="en-US" dirty="0" err="1"/>
              <a:t>pou</a:t>
            </a:r>
            <a:r>
              <a:rPr lang="en-US" dirty="0"/>
              <a:t> </a:t>
            </a:r>
            <a:r>
              <a:rPr lang="en-US" dirty="0" err="1"/>
              <a:t>fè</a:t>
            </a:r>
            <a:r>
              <a:rPr lang="en-US" dirty="0"/>
              <a:t> yon </a:t>
            </a:r>
            <a:r>
              <a:rPr lang="en-US" dirty="0" err="1"/>
              <a:t>pitit</a:t>
            </a:r>
            <a:r>
              <a:rPr lang="en-US" dirty="0"/>
              <a:t> nan Delmas 31</a:t>
            </a:r>
          </a:p>
          <a:p>
            <a:endParaRPr lang="en-US" dirty="0"/>
          </a:p>
        </p:txBody>
      </p:sp>
      <p:sp>
        <p:nvSpPr>
          <p:cNvPr id="4" name="Content Placeholder 3">
            <a:extLst>
              <a:ext uri="{FF2B5EF4-FFF2-40B4-BE49-F238E27FC236}">
                <a16:creationId xmlns:a16="http://schemas.microsoft.com/office/drawing/2014/main" id="{88796953-8910-2B47-B456-1D6ED0D54D75}"/>
              </a:ext>
            </a:extLst>
          </p:cNvPr>
          <p:cNvSpPr>
            <a:spLocks noGrp="1"/>
          </p:cNvSpPr>
          <p:nvPr>
            <p:ph sz="half" idx="2"/>
          </p:nvPr>
        </p:nvSpPr>
        <p:spPr/>
        <p:txBody>
          <a:bodyPr/>
          <a:lstStyle/>
          <a:p>
            <a:r>
              <a:rPr lang="en-US" dirty="0"/>
              <a:t>My family in Carrefour, 24 Cote Plage,41A needs food and water</a:t>
            </a:r>
          </a:p>
          <a:p>
            <a:endParaRPr lang="en-US" dirty="0"/>
          </a:p>
          <a:p>
            <a:r>
              <a:rPr lang="en-US" dirty="0"/>
              <a:t>People trapped in Sacred Heart Church, </a:t>
            </a:r>
            <a:r>
              <a:rPr lang="en-US" dirty="0" err="1"/>
              <a:t>PauP</a:t>
            </a:r>
            <a:endParaRPr lang="en-US" dirty="0"/>
          </a:p>
          <a:p>
            <a:endParaRPr lang="en-US" dirty="0"/>
          </a:p>
          <a:p>
            <a:r>
              <a:rPr lang="en-US" dirty="0"/>
              <a:t>General Hospital has less than 24 hrs. supplies</a:t>
            </a:r>
          </a:p>
          <a:p>
            <a:endParaRPr lang="en-US" dirty="0"/>
          </a:p>
          <a:p>
            <a:r>
              <a:rPr lang="en-US" dirty="0"/>
              <a:t>Undergoing children delivery Delmas 31</a:t>
            </a:r>
          </a:p>
          <a:p>
            <a:endParaRPr lang="en-US" dirty="0"/>
          </a:p>
        </p:txBody>
      </p:sp>
    </p:spTree>
    <p:extLst>
      <p:ext uri="{BB962C8B-B14F-4D97-AF65-F5344CB8AC3E}">
        <p14:creationId xmlns:p14="http://schemas.microsoft.com/office/powerpoint/2010/main" val="2271293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droppedImage.pdf" descr="droppedImage.pdf"/>
          <p:cNvPicPr>
            <a:picLocks noChangeAspect="1"/>
          </p:cNvPicPr>
          <p:nvPr/>
        </p:nvPicPr>
        <p:blipFill>
          <a:blip r:embed="rId2"/>
          <a:stretch>
            <a:fillRect/>
          </a:stretch>
        </p:blipFill>
        <p:spPr>
          <a:xfrm>
            <a:off x="5929992" y="3887535"/>
            <a:ext cx="4734153" cy="2678907"/>
          </a:xfrm>
          <a:prstGeom prst="rect">
            <a:avLst/>
          </a:prstGeom>
        </p:spPr>
      </p:pic>
      <p:sp>
        <p:nvSpPr>
          <p:cNvPr id="331" name="Workers collaborated to find locations:…"/>
          <p:cNvSpPr txBox="1"/>
          <p:nvPr/>
        </p:nvSpPr>
        <p:spPr>
          <a:xfrm>
            <a:off x="1524000" y="1437680"/>
            <a:ext cx="4464844" cy="3577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marL="40638" marR="40638" defTabSz="910796">
              <a:defRPr sz="3200">
                <a:uFill>
                  <a:solidFill>
                    <a:srgbClr val="000000"/>
                  </a:solidFill>
                </a:uFill>
                <a:latin typeface="Arial"/>
                <a:ea typeface="Arial"/>
                <a:cs typeface="Arial"/>
                <a:sym typeface="Arial"/>
              </a:defRPr>
            </a:pPr>
            <a:r>
              <a:rPr sz="2250" dirty="0"/>
              <a:t>Workers collaborated to find locations:</a:t>
            </a:r>
          </a:p>
          <a:p>
            <a:pPr marL="40638" marR="40638" defTabSz="910796">
              <a:defRPr sz="2600">
                <a:solidFill>
                  <a:srgbClr val="797979"/>
                </a:solidFill>
                <a:uFill>
                  <a:solidFill>
                    <a:srgbClr val="797979"/>
                  </a:solidFill>
                </a:uFill>
                <a:latin typeface="Arial"/>
                <a:ea typeface="Arial"/>
                <a:cs typeface="Arial"/>
                <a:sym typeface="Arial"/>
              </a:defRPr>
            </a:pPr>
            <a:r>
              <a:rPr sz="1828" dirty="0"/>
              <a:t>Dalila: I need </a:t>
            </a:r>
            <a:r>
              <a:rPr sz="1828" dirty="0" err="1"/>
              <a:t>Thomassin</a:t>
            </a:r>
            <a:r>
              <a:rPr sz="1828" dirty="0"/>
              <a:t> Apo please</a:t>
            </a:r>
          </a:p>
          <a:p>
            <a:pPr marL="40638" marR="40638" defTabSz="910796">
              <a:defRPr sz="2600">
                <a:solidFill>
                  <a:srgbClr val="797979"/>
                </a:solidFill>
                <a:uFill>
                  <a:solidFill>
                    <a:srgbClr val="797979"/>
                  </a:solidFill>
                </a:uFill>
                <a:latin typeface="Arial"/>
                <a:ea typeface="Arial"/>
                <a:cs typeface="Arial"/>
                <a:sym typeface="Arial"/>
              </a:defRPr>
            </a:pPr>
            <a:r>
              <a:rPr sz="1828" dirty="0"/>
              <a:t>Apo: </a:t>
            </a:r>
            <a:r>
              <a:rPr sz="1828" dirty="0" err="1"/>
              <a:t>Kenscoff</a:t>
            </a:r>
            <a:r>
              <a:rPr sz="1828" dirty="0"/>
              <a:t> Route: Lat: 18.495746829274168, Long:-72.31849193572998</a:t>
            </a:r>
          </a:p>
          <a:p>
            <a:pPr marL="40638" marR="40638" defTabSz="910796">
              <a:defRPr sz="2600">
                <a:solidFill>
                  <a:srgbClr val="797979"/>
                </a:solidFill>
                <a:uFill>
                  <a:solidFill>
                    <a:srgbClr val="797979"/>
                  </a:solidFill>
                </a:uFill>
                <a:latin typeface="Arial"/>
                <a:ea typeface="Arial"/>
                <a:cs typeface="Arial"/>
                <a:sym typeface="Arial"/>
              </a:defRPr>
            </a:pPr>
            <a:r>
              <a:rPr sz="1828" dirty="0"/>
              <a:t>Apo: This Area after </a:t>
            </a:r>
            <a:r>
              <a:rPr sz="1828" dirty="0" err="1"/>
              <a:t>Petion</a:t>
            </a:r>
            <a:r>
              <a:rPr sz="1828" dirty="0"/>
              <a:t>-Ville and </a:t>
            </a:r>
            <a:r>
              <a:rPr sz="1828" dirty="0" err="1"/>
              <a:t>Pelerin</a:t>
            </a:r>
            <a:r>
              <a:rPr sz="1828" dirty="0"/>
              <a:t> 5 is not on Google Map. We have no streets name</a:t>
            </a:r>
          </a:p>
          <a:p>
            <a:pPr marL="40638" marR="40638" defTabSz="910796">
              <a:defRPr sz="2600">
                <a:solidFill>
                  <a:srgbClr val="797979"/>
                </a:solidFill>
                <a:uFill>
                  <a:solidFill>
                    <a:srgbClr val="797979"/>
                  </a:solidFill>
                </a:uFill>
                <a:latin typeface="Arial"/>
                <a:ea typeface="Arial"/>
                <a:cs typeface="Arial"/>
                <a:sym typeface="Arial"/>
              </a:defRPr>
            </a:pPr>
            <a:r>
              <a:rPr sz="1828" dirty="0"/>
              <a:t>Apo: I know this place like my pocket</a:t>
            </a:r>
          </a:p>
          <a:p>
            <a:pPr marL="40638" marR="40638" defTabSz="910796">
              <a:defRPr sz="2600">
                <a:solidFill>
                  <a:srgbClr val="797979"/>
                </a:solidFill>
                <a:uFill>
                  <a:solidFill>
                    <a:srgbClr val="797979"/>
                  </a:solidFill>
                </a:uFill>
                <a:latin typeface="Arial"/>
                <a:ea typeface="Arial"/>
                <a:cs typeface="Arial"/>
                <a:sym typeface="Arial"/>
              </a:defRPr>
            </a:pPr>
            <a:r>
              <a:rPr sz="1828" dirty="0"/>
              <a:t>Dalila: thank God u was here</a:t>
            </a:r>
          </a:p>
          <a:p>
            <a:pPr marL="40638" marR="40638" defTabSz="910796">
              <a:defRPr sz="2600">
                <a:solidFill>
                  <a:srgbClr val="797979"/>
                </a:solidFill>
                <a:uFill>
                  <a:solidFill>
                    <a:srgbClr val="797979"/>
                  </a:solidFill>
                </a:uFill>
                <a:latin typeface="Arial"/>
                <a:ea typeface="Arial"/>
                <a:cs typeface="Arial"/>
                <a:sym typeface="Arial"/>
              </a:defRPr>
            </a:pPr>
            <a:endParaRPr sz="1828" dirty="0"/>
          </a:p>
        </p:txBody>
      </p:sp>
      <p:sp>
        <p:nvSpPr>
          <p:cNvPr id="332" name="Feedback from responders:…"/>
          <p:cNvSpPr txBox="1"/>
          <p:nvPr/>
        </p:nvSpPr>
        <p:spPr>
          <a:xfrm>
            <a:off x="1524000" y="4768453"/>
            <a:ext cx="4464844" cy="21061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marL="40638" marR="40638" defTabSz="910796">
              <a:defRPr sz="3200">
                <a:uFill>
                  <a:solidFill>
                    <a:srgbClr val="000000"/>
                  </a:solidFill>
                </a:uFill>
                <a:latin typeface="Arial"/>
                <a:ea typeface="Arial"/>
                <a:cs typeface="Arial"/>
                <a:sym typeface="Arial"/>
              </a:defRPr>
            </a:pPr>
            <a:r>
              <a:rPr sz="2250"/>
              <a:t>Feedback from responders:</a:t>
            </a:r>
          </a:p>
          <a:p>
            <a:pPr marL="40638" marR="40638" defTabSz="910796">
              <a:defRPr sz="2600">
                <a:solidFill>
                  <a:srgbClr val="797979"/>
                </a:solidFill>
                <a:uFill>
                  <a:solidFill>
                    <a:srgbClr val="797979"/>
                  </a:solidFill>
                </a:uFill>
                <a:latin typeface="Arial"/>
                <a:ea typeface="Arial"/>
                <a:cs typeface="Arial"/>
                <a:sym typeface="Arial"/>
              </a:defRPr>
            </a:pPr>
            <a:r>
              <a:rPr sz="1828"/>
              <a:t>"just got emergency SMS, child delivery, USCG are acting, and, the GPS coordinates of the location we got from someone of your team were 100% accurate!"</a:t>
            </a:r>
          </a:p>
          <a:p>
            <a:pPr marL="40638" marR="40638" defTabSz="910796">
              <a:defRPr sz="2600">
                <a:solidFill>
                  <a:srgbClr val="797979"/>
                </a:solidFill>
                <a:uFill>
                  <a:solidFill>
                    <a:srgbClr val="797979"/>
                  </a:solidFill>
                </a:uFill>
                <a:latin typeface="Arial"/>
                <a:ea typeface="Arial"/>
                <a:cs typeface="Arial"/>
                <a:sym typeface="Arial"/>
              </a:defRPr>
            </a:pPr>
            <a:endParaRPr sz="1828"/>
          </a:p>
        </p:txBody>
      </p:sp>
      <p:pic>
        <p:nvPicPr>
          <p:cNvPr id="333" name="droppedImage.pdf" descr="droppedImage.pdf"/>
          <p:cNvPicPr>
            <a:picLocks noChangeAspect="1"/>
          </p:cNvPicPr>
          <p:nvPr/>
        </p:nvPicPr>
        <p:blipFill>
          <a:blip r:embed="rId3"/>
          <a:stretch>
            <a:fillRect/>
          </a:stretch>
        </p:blipFill>
        <p:spPr>
          <a:xfrm>
            <a:off x="6426399" y="1294805"/>
            <a:ext cx="3731790" cy="2607469"/>
          </a:xfrm>
          <a:prstGeom prst="rect">
            <a:avLst/>
          </a:prstGeom>
        </p:spPr>
      </p:pic>
      <p:pic>
        <p:nvPicPr>
          <p:cNvPr id="334" name="droppedImage.pdf" descr="droppedImage.pdf"/>
          <p:cNvPicPr>
            <a:picLocks noChangeAspect="1"/>
          </p:cNvPicPr>
          <p:nvPr/>
        </p:nvPicPr>
        <p:blipFill>
          <a:blip r:embed="rId4"/>
          <a:stretch>
            <a:fillRect/>
          </a:stretch>
        </p:blipFill>
        <p:spPr>
          <a:xfrm>
            <a:off x="6960532" y="3375422"/>
            <a:ext cx="2781638" cy="2857500"/>
          </a:xfrm>
          <a:prstGeom prst="rect">
            <a:avLst/>
          </a:prstGeom>
        </p:spPr>
      </p:pic>
      <p:sp>
        <p:nvSpPr>
          <p:cNvPr id="10" name="Title 1">
            <a:extLst>
              <a:ext uri="{FF2B5EF4-FFF2-40B4-BE49-F238E27FC236}">
                <a16:creationId xmlns:a16="http://schemas.microsoft.com/office/drawing/2014/main" id="{E366EC65-06F5-4D42-ACB1-CEB91646C256}"/>
              </a:ext>
            </a:extLst>
          </p:cNvPr>
          <p:cNvSpPr txBox="1">
            <a:spLocks/>
          </p:cNvSpPr>
          <p:nvPr/>
        </p:nvSpPr>
        <p:spPr>
          <a:xfrm>
            <a:off x="399673" y="365125"/>
            <a:ext cx="10954127" cy="772052"/>
          </a:xfrm>
          <a:prstGeom prst="rect">
            <a:avLst/>
          </a:prstGeom>
        </p:spPr>
        <p:txBody>
          <a:bodyPr>
            <a:normAutofit fontScale="90000"/>
          </a:bodyPr>
          <a:lst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a:lstStyle>
          <a:p>
            <a:r>
              <a:rPr lang="en-US" dirty="0"/>
              <a:t>Disaster Response: Maps + Translation + Local Knowledge</a:t>
            </a:r>
          </a:p>
        </p:txBody>
      </p:sp>
      <p:sp>
        <p:nvSpPr>
          <p:cNvPr id="12" name="Robert Munro">
            <a:extLst>
              <a:ext uri="{FF2B5EF4-FFF2-40B4-BE49-F238E27FC236}">
                <a16:creationId xmlns:a16="http://schemas.microsoft.com/office/drawing/2014/main" id="{79CE5FF1-5BEE-F644-9D03-3BD8E0FFCC44}"/>
              </a:ext>
            </a:extLst>
          </p:cNvPr>
          <p:cNvSpPr txBox="1"/>
          <p:nvPr/>
        </p:nvSpPr>
        <p:spPr>
          <a:xfrm>
            <a:off x="9962099" y="6114198"/>
            <a:ext cx="1830228" cy="378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lgn="ctr" defTabSz="584200">
              <a:defRPr sz="3000">
                <a:solidFill>
                  <a:srgbClr val="929292"/>
                </a:solidFill>
                <a:latin typeface="+mn-lt"/>
                <a:ea typeface="+mn-ea"/>
                <a:cs typeface="+mn-cs"/>
                <a:sym typeface="Gill Sans"/>
              </a:defRPr>
            </a:lvl1pPr>
          </a:lstStyle>
          <a:p>
            <a:r>
              <a:rPr sz="2109" dirty="0"/>
              <a:t>Robert Munro</a:t>
            </a:r>
          </a:p>
        </p:txBody>
      </p:sp>
    </p:spTree>
    <p:extLst>
      <p:ext uri="{BB962C8B-B14F-4D97-AF65-F5344CB8AC3E}">
        <p14:creationId xmlns:p14="http://schemas.microsoft.com/office/powerpoint/2010/main" val="2112533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4322E-31D5-0F40-BDED-2A193E65113B}"/>
              </a:ext>
            </a:extLst>
          </p:cNvPr>
          <p:cNvSpPr>
            <a:spLocks noGrp="1"/>
          </p:cNvSpPr>
          <p:nvPr>
            <p:ph type="title"/>
          </p:nvPr>
        </p:nvSpPr>
        <p:spPr/>
        <p:txBody>
          <a:bodyPr/>
          <a:lstStyle/>
          <a:p>
            <a:r>
              <a:rPr lang="en-US" dirty="0"/>
              <a:t>Disaster Response: Testimonials </a:t>
            </a:r>
          </a:p>
        </p:txBody>
      </p:sp>
      <p:sp>
        <p:nvSpPr>
          <p:cNvPr id="3" name="Content Placeholder 2">
            <a:extLst>
              <a:ext uri="{FF2B5EF4-FFF2-40B4-BE49-F238E27FC236}">
                <a16:creationId xmlns:a16="http://schemas.microsoft.com/office/drawing/2014/main" id="{EF951330-FA91-2240-BC66-FCDE3F16FF8D}"/>
              </a:ext>
            </a:extLst>
          </p:cNvPr>
          <p:cNvSpPr>
            <a:spLocks noGrp="1"/>
          </p:cNvSpPr>
          <p:nvPr>
            <p:ph idx="1"/>
          </p:nvPr>
        </p:nvSpPr>
        <p:spPr/>
        <p:txBody>
          <a:bodyPr>
            <a:normAutofit lnSpcReduction="10000"/>
          </a:bodyPr>
          <a:lstStyle/>
          <a:p>
            <a:r>
              <a:rPr lang="en-US" b="1" dirty="0"/>
              <a:t>Clark Craig of the Marine Corps: </a:t>
            </a:r>
          </a:p>
          <a:p>
            <a:r>
              <a:rPr lang="en-US" dirty="0"/>
              <a:t>“I cannot overemphasize to you what the work of the Ushahidi/Haiti has provided. It is saving lives every day.” </a:t>
            </a:r>
          </a:p>
          <a:p>
            <a:r>
              <a:rPr lang="en-US" b="1" dirty="0"/>
              <a:t>Secretary of State Hillary Clinton: </a:t>
            </a:r>
            <a:endParaRPr lang="en-US" dirty="0"/>
          </a:p>
          <a:p>
            <a:r>
              <a:rPr lang="en-US" dirty="0"/>
              <a:t>“The technology community has set up interactive maps to help us identify needs and target resources. And on Monday, a seven-year-old girl and two women were pulled from the rubble of a collapsed supermarket by an American search-and-rescue team after they sent a text message calling for help.”</a:t>
            </a:r>
          </a:p>
          <a:p>
            <a:r>
              <a:rPr lang="en-US" b="1" dirty="0"/>
              <a:t>Craig </a:t>
            </a:r>
            <a:r>
              <a:rPr lang="en-US" b="1" dirty="0" err="1"/>
              <a:t>Fulgate</a:t>
            </a:r>
            <a:r>
              <a:rPr lang="en-US" b="1" dirty="0"/>
              <a:t>, FEMA Task Force: </a:t>
            </a:r>
            <a:endParaRPr lang="en-US" dirty="0"/>
          </a:p>
          <a:p>
            <a:r>
              <a:rPr lang="en-US" dirty="0"/>
              <a:t>“[The] Crisis Map of Haiti represents the most comprehensive and up-to-date map available to the humanitarian community.”</a:t>
            </a:r>
          </a:p>
          <a:p>
            <a:r>
              <a:rPr lang="en-US" b="1" dirty="0" err="1"/>
              <a:t>Ushahidi@Tufts</a:t>
            </a:r>
            <a:r>
              <a:rPr lang="en-US" b="1" dirty="0"/>
              <a:t> :</a:t>
            </a:r>
          </a:p>
          <a:p>
            <a:r>
              <a:rPr lang="en-US" dirty="0"/>
              <a:t>“The World Food Program delivered food to an informal camp of 2500 people, having yet to receive food or water, in </a:t>
            </a:r>
            <a:r>
              <a:rPr lang="en-US" dirty="0" err="1"/>
              <a:t>Diquini</a:t>
            </a:r>
            <a:r>
              <a:rPr lang="en-US" dirty="0"/>
              <a:t> to a location that 4636 had identified for them.”</a:t>
            </a:r>
          </a:p>
          <a:p>
            <a:endParaRPr lang="en-US" dirty="0"/>
          </a:p>
        </p:txBody>
      </p:sp>
      <p:sp>
        <p:nvSpPr>
          <p:cNvPr id="4" name="Robert Munro">
            <a:extLst>
              <a:ext uri="{FF2B5EF4-FFF2-40B4-BE49-F238E27FC236}">
                <a16:creationId xmlns:a16="http://schemas.microsoft.com/office/drawing/2014/main" id="{B96E1BED-A502-B646-A93B-91D435F0389C}"/>
              </a:ext>
            </a:extLst>
          </p:cNvPr>
          <p:cNvSpPr txBox="1"/>
          <p:nvPr/>
        </p:nvSpPr>
        <p:spPr>
          <a:xfrm>
            <a:off x="9962099" y="6114198"/>
            <a:ext cx="1830228" cy="378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algn="ctr" defTabSz="584200">
              <a:defRPr sz="3000">
                <a:solidFill>
                  <a:srgbClr val="929292"/>
                </a:solidFill>
                <a:latin typeface="+mn-lt"/>
                <a:ea typeface="+mn-ea"/>
                <a:cs typeface="+mn-cs"/>
                <a:sym typeface="Gill Sans"/>
              </a:defRPr>
            </a:lvl1pPr>
          </a:lstStyle>
          <a:p>
            <a:r>
              <a:rPr sz="2109" dirty="0"/>
              <a:t>Robert Munro</a:t>
            </a:r>
          </a:p>
        </p:txBody>
      </p:sp>
    </p:spTree>
    <p:extLst>
      <p:ext uri="{BB962C8B-B14F-4D97-AF65-F5344CB8AC3E}">
        <p14:creationId xmlns:p14="http://schemas.microsoft.com/office/powerpoint/2010/main" val="3630581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195F-EFD4-584A-B377-1290947E5428}"/>
              </a:ext>
            </a:extLst>
          </p:cNvPr>
          <p:cNvSpPr>
            <a:spLocks noGrp="1"/>
          </p:cNvSpPr>
          <p:nvPr>
            <p:ph type="title"/>
          </p:nvPr>
        </p:nvSpPr>
        <p:spPr/>
        <p:txBody>
          <a:bodyPr/>
          <a:lstStyle/>
          <a:p>
            <a:r>
              <a:rPr lang="en-US" dirty="0"/>
              <a:t>Citizen Science</a:t>
            </a:r>
          </a:p>
        </p:txBody>
      </p:sp>
      <p:sp>
        <p:nvSpPr>
          <p:cNvPr id="3" name="Text Placeholder 2">
            <a:extLst>
              <a:ext uri="{FF2B5EF4-FFF2-40B4-BE49-F238E27FC236}">
                <a16:creationId xmlns:a16="http://schemas.microsoft.com/office/drawing/2014/main" id="{8125DA3F-0689-7241-8B15-329DA59D72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373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E05A-7FC8-0946-A1C0-A73F2A5B7349}"/>
              </a:ext>
            </a:extLst>
          </p:cNvPr>
          <p:cNvSpPr>
            <a:spLocks noGrp="1"/>
          </p:cNvSpPr>
          <p:nvPr>
            <p:ph type="title"/>
          </p:nvPr>
        </p:nvSpPr>
        <p:spPr/>
        <p:txBody>
          <a:bodyPr/>
          <a:lstStyle/>
          <a:p>
            <a:r>
              <a:rPr lang="en-US" dirty="0"/>
              <a:t>NASA </a:t>
            </a:r>
            <a:r>
              <a:rPr lang="en-US" dirty="0" err="1"/>
              <a:t>Clickworkers</a:t>
            </a:r>
            <a:r>
              <a:rPr lang="en-US" dirty="0"/>
              <a:t> (2000)</a:t>
            </a:r>
          </a:p>
        </p:txBody>
      </p:sp>
      <p:sp>
        <p:nvSpPr>
          <p:cNvPr id="5" name="Content Placeholder 4">
            <a:extLst>
              <a:ext uri="{FF2B5EF4-FFF2-40B4-BE49-F238E27FC236}">
                <a16:creationId xmlns:a16="http://schemas.microsoft.com/office/drawing/2014/main" id="{F1AA1F91-B758-314E-8B6C-F74CD0A06BE7}"/>
              </a:ext>
            </a:extLst>
          </p:cNvPr>
          <p:cNvSpPr>
            <a:spLocks noGrp="1"/>
          </p:cNvSpPr>
          <p:nvPr>
            <p:ph idx="1"/>
          </p:nvPr>
        </p:nvSpPr>
        <p:spPr/>
        <p:txBody>
          <a:bodyPr/>
          <a:lstStyle/>
          <a:p>
            <a:r>
              <a:rPr lang="en-US" dirty="0"/>
              <a:t>NASA showed that public volunteers could do routine science analysis that would normally be done by a graduate student working for months on end. From 11/2000 to 1/2002, they had 101,000 </a:t>
            </a:r>
            <a:r>
              <a:rPr lang="en-US" dirty="0" err="1"/>
              <a:t>clickworkers</a:t>
            </a:r>
            <a:r>
              <a:rPr lang="en-US" dirty="0"/>
              <a:t> volunteering 14,000 work hours, 612,832 sessions, and 2,378,820 entries!</a:t>
            </a:r>
          </a:p>
          <a:p>
            <a:br>
              <a:rPr lang="en-US" dirty="0"/>
            </a:br>
            <a:r>
              <a:rPr lang="en-US" dirty="0"/>
              <a:t>We try to have several people cover each region on Mars so that we can compute a consensus, throwing out any mistaken or frivolous entries and averaging out the inaccuracies. </a:t>
            </a:r>
          </a:p>
          <a:p>
            <a:endParaRPr lang="en-US" dirty="0"/>
          </a:p>
          <a:p>
            <a:endParaRPr lang="en-US" dirty="0"/>
          </a:p>
        </p:txBody>
      </p:sp>
      <p:pic>
        <p:nvPicPr>
          <p:cNvPr id="7" name="result-detail-clicks.png" descr="result-detail-clicks.png">
            <a:extLst>
              <a:ext uri="{FF2B5EF4-FFF2-40B4-BE49-F238E27FC236}">
                <a16:creationId xmlns:a16="http://schemas.microsoft.com/office/drawing/2014/main" id="{AE636EEF-8238-A14A-AA10-78BDE82D561A}"/>
              </a:ext>
            </a:extLst>
          </p:cNvPr>
          <p:cNvPicPr>
            <a:picLocks noChangeAspect="1"/>
          </p:cNvPicPr>
          <p:nvPr/>
        </p:nvPicPr>
        <p:blipFill>
          <a:blip r:embed="rId3"/>
          <a:stretch>
            <a:fillRect/>
          </a:stretch>
        </p:blipFill>
        <p:spPr>
          <a:xfrm>
            <a:off x="2552700" y="3564731"/>
            <a:ext cx="2828925" cy="2828925"/>
          </a:xfrm>
          <a:prstGeom prst="rect">
            <a:avLst/>
          </a:prstGeom>
          <a:ln w="12700">
            <a:miter lim="400000"/>
          </a:ln>
        </p:spPr>
      </p:pic>
      <p:pic>
        <p:nvPicPr>
          <p:cNvPr id="8" name="result-detail-circles.png" descr="result-detail-circles.png">
            <a:extLst>
              <a:ext uri="{FF2B5EF4-FFF2-40B4-BE49-F238E27FC236}">
                <a16:creationId xmlns:a16="http://schemas.microsoft.com/office/drawing/2014/main" id="{00AF62B8-CCBD-D948-8288-F2329E0D81E5}"/>
              </a:ext>
            </a:extLst>
          </p:cNvPr>
          <p:cNvPicPr>
            <a:picLocks noChangeAspect="1"/>
          </p:cNvPicPr>
          <p:nvPr/>
        </p:nvPicPr>
        <p:blipFill>
          <a:blip r:embed="rId4"/>
          <a:stretch>
            <a:fillRect/>
          </a:stretch>
        </p:blipFill>
        <p:spPr>
          <a:xfrm>
            <a:off x="7783710" y="3553637"/>
            <a:ext cx="2828925" cy="2840019"/>
          </a:xfrm>
          <a:prstGeom prst="rect">
            <a:avLst/>
          </a:prstGeom>
          <a:ln w="12700">
            <a:miter lim="400000"/>
          </a:ln>
        </p:spPr>
      </p:pic>
      <p:sp>
        <p:nvSpPr>
          <p:cNvPr id="9" name="Here are all the clicks we received for this region">
            <a:extLst>
              <a:ext uri="{FF2B5EF4-FFF2-40B4-BE49-F238E27FC236}">
                <a16:creationId xmlns:a16="http://schemas.microsoft.com/office/drawing/2014/main" id="{05580284-90DC-2E42-AC7E-76628AB41513}"/>
              </a:ext>
            </a:extLst>
          </p:cNvPr>
          <p:cNvSpPr txBox="1"/>
          <p:nvPr/>
        </p:nvSpPr>
        <p:spPr>
          <a:xfrm>
            <a:off x="1276727" y="5326120"/>
            <a:ext cx="1276945" cy="1067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2300">
                <a:latin typeface="Times Roman"/>
                <a:ea typeface="Times Roman"/>
                <a:cs typeface="Times Roman"/>
                <a:sym typeface="Times Roman"/>
              </a:defRPr>
            </a:lvl1pPr>
          </a:lstStyle>
          <a:p>
            <a:r>
              <a:rPr sz="1617" dirty="0"/>
              <a:t>Here are all the clicks we received for this region</a:t>
            </a:r>
          </a:p>
        </p:txBody>
      </p:sp>
      <p:sp>
        <p:nvSpPr>
          <p:cNvPr id="10" name="Here is the consensus">
            <a:extLst>
              <a:ext uri="{FF2B5EF4-FFF2-40B4-BE49-F238E27FC236}">
                <a16:creationId xmlns:a16="http://schemas.microsoft.com/office/drawing/2014/main" id="{6CE8A3E1-185D-3842-A6F5-DDD970FB3201}"/>
              </a:ext>
            </a:extLst>
          </p:cNvPr>
          <p:cNvSpPr txBox="1"/>
          <p:nvPr/>
        </p:nvSpPr>
        <p:spPr>
          <a:xfrm>
            <a:off x="5925829" y="6107527"/>
            <a:ext cx="1857881" cy="320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300">
                <a:latin typeface="Times Roman"/>
                <a:ea typeface="Times Roman"/>
                <a:cs typeface="Times Roman"/>
                <a:sym typeface="Times Roman"/>
              </a:defRPr>
            </a:lvl1pPr>
          </a:lstStyle>
          <a:p>
            <a:r>
              <a:rPr sz="1617" dirty="0"/>
              <a:t>Here is the consensus</a:t>
            </a:r>
          </a:p>
        </p:txBody>
      </p:sp>
    </p:spTree>
    <p:extLst>
      <p:ext uri="{BB962C8B-B14F-4D97-AF65-F5344CB8AC3E}">
        <p14:creationId xmlns:p14="http://schemas.microsoft.com/office/powerpoint/2010/main" val="3780051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E05A-7FC8-0946-A1C0-A73F2A5B7349}"/>
              </a:ext>
            </a:extLst>
          </p:cNvPr>
          <p:cNvSpPr>
            <a:spLocks noGrp="1"/>
          </p:cNvSpPr>
          <p:nvPr>
            <p:ph type="title"/>
          </p:nvPr>
        </p:nvSpPr>
        <p:spPr/>
        <p:txBody>
          <a:bodyPr/>
          <a:lstStyle/>
          <a:p>
            <a:r>
              <a:rPr lang="en-US" dirty="0"/>
              <a:t>NASA </a:t>
            </a:r>
            <a:r>
              <a:rPr lang="en-US" dirty="0" err="1"/>
              <a:t>Clickworkers</a:t>
            </a:r>
            <a:r>
              <a:rPr lang="en-US" dirty="0"/>
              <a:t> (2000)</a:t>
            </a:r>
          </a:p>
        </p:txBody>
      </p:sp>
      <p:pic>
        <p:nvPicPr>
          <p:cNvPr id="11" name="age-map-clickworkers.png" descr="age-map-clickworkers.png">
            <a:extLst>
              <a:ext uri="{FF2B5EF4-FFF2-40B4-BE49-F238E27FC236}">
                <a16:creationId xmlns:a16="http://schemas.microsoft.com/office/drawing/2014/main" id="{C2FB637A-E992-8249-AA77-6C5114C55370}"/>
              </a:ext>
            </a:extLst>
          </p:cNvPr>
          <p:cNvPicPr>
            <a:picLocks noChangeAspect="1"/>
          </p:cNvPicPr>
          <p:nvPr/>
        </p:nvPicPr>
        <p:blipFill>
          <a:blip r:embed="rId3"/>
          <a:stretch>
            <a:fillRect/>
          </a:stretch>
        </p:blipFill>
        <p:spPr>
          <a:xfrm>
            <a:off x="1631156" y="1937742"/>
            <a:ext cx="8929688" cy="1491258"/>
          </a:xfrm>
          <a:prstGeom prst="rect">
            <a:avLst/>
          </a:prstGeom>
          <a:ln w="12700">
            <a:miter lim="400000"/>
          </a:ln>
        </p:spPr>
      </p:pic>
      <p:pic>
        <p:nvPicPr>
          <p:cNvPr id="12" name="age-map-traditional.png" descr="age-map-traditional.png">
            <a:extLst>
              <a:ext uri="{FF2B5EF4-FFF2-40B4-BE49-F238E27FC236}">
                <a16:creationId xmlns:a16="http://schemas.microsoft.com/office/drawing/2014/main" id="{3F5B94A7-77D4-2243-88DF-37D73F9E3D4E}"/>
              </a:ext>
            </a:extLst>
          </p:cNvPr>
          <p:cNvPicPr>
            <a:picLocks noChangeAspect="1"/>
          </p:cNvPicPr>
          <p:nvPr/>
        </p:nvPicPr>
        <p:blipFill>
          <a:blip r:embed="rId4"/>
          <a:stretch>
            <a:fillRect/>
          </a:stretch>
        </p:blipFill>
        <p:spPr>
          <a:xfrm>
            <a:off x="1559719" y="4125516"/>
            <a:ext cx="8929688" cy="1491258"/>
          </a:xfrm>
          <a:prstGeom prst="rect">
            <a:avLst/>
          </a:prstGeom>
          <a:ln w="12700">
            <a:miter lim="400000"/>
          </a:ln>
        </p:spPr>
      </p:pic>
      <p:sp>
        <p:nvSpPr>
          <p:cNvPr id="13" name="Mars age map produced directly from clickworker inputs.">
            <a:extLst>
              <a:ext uri="{FF2B5EF4-FFF2-40B4-BE49-F238E27FC236}">
                <a16:creationId xmlns:a16="http://schemas.microsoft.com/office/drawing/2014/main" id="{2ED14707-D19E-A742-AC2C-9ACC7AB8DD12}"/>
              </a:ext>
            </a:extLst>
          </p:cNvPr>
          <p:cNvSpPr txBox="1"/>
          <p:nvPr/>
        </p:nvSpPr>
        <p:spPr>
          <a:xfrm>
            <a:off x="2412763" y="1473338"/>
            <a:ext cx="6956200"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a:defRPr sz="2800" b="1">
                <a:solidFill>
                  <a:srgbClr val="141414"/>
                </a:solidFill>
                <a:latin typeface="Helvetica Neue"/>
                <a:ea typeface="Helvetica Neue"/>
                <a:cs typeface="Helvetica Neue"/>
                <a:sym typeface="Helvetica Neue"/>
              </a:defRPr>
            </a:lvl1pPr>
          </a:lstStyle>
          <a:p>
            <a:r>
              <a:rPr sz="1969" dirty="0"/>
              <a:t>Mars age map produced directly from </a:t>
            </a:r>
            <a:r>
              <a:rPr sz="1969" dirty="0" err="1"/>
              <a:t>clickworker</a:t>
            </a:r>
            <a:r>
              <a:rPr sz="1969" dirty="0"/>
              <a:t> inputs.</a:t>
            </a:r>
          </a:p>
        </p:txBody>
      </p:sp>
      <p:sp>
        <p:nvSpPr>
          <p:cNvPr id="14" name="Mars age map produced from scientists">
            <a:extLst>
              <a:ext uri="{FF2B5EF4-FFF2-40B4-BE49-F238E27FC236}">
                <a16:creationId xmlns:a16="http://schemas.microsoft.com/office/drawing/2014/main" id="{1406F7FB-A898-6F4B-A138-F65C3AED86AF}"/>
              </a:ext>
            </a:extLst>
          </p:cNvPr>
          <p:cNvSpPr txBox="1"/>
          <p:nvPr/>
        </p:nvSpPr>
        <p:spPr>
          <a:xfrm>
            <a:off x="3360083" y="3670042"/>
            <a:ext cx="4862422" cy="3751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a:defRPr sz="2800" b="1">
                <a:solidFill>
                  <a:srgbClr val="141414"/>
                </a:solidFill>
                <a:latin typeface="Helvetica Neue"/>
                <a:ea typeface="Helvetica Neue"/>
                <a:cs typeface="Helvetica Neue"/>
                <a:sym typeface="Helvetica Neue"/>
              </a:defRPr>
            </a:lvl1pPr>
          </a:lstStyle>
          <a:p>
            <a:r>
              <a:rPr sz="1969"/>
              <a:t>Mars age map produced from scientists</a:t>
            </a:r>
          </a:p>
        </p:txBody>
      </p:sp>
      <p:sp>
        <p:nvSpPr>
          <p:cNvPr id="15" name="Color guide: red=heavily cratered (old), green=medium, violet=lightly cratered (young).">
            <a:extLst>
              <a:ext uri="{FF2B5EF4-FFF2-40B4-BE49-F238E27FC236}">
                <a16:creationId xmlns:a16="http://schemas.microsoft.com/office/drawing/2014/main" id="{DBDCCA63-D78E-8048-8001-B228D6242DE0}"/>
              </a:ext>
            </a:extLst>
          </p:cNvPr>
          <p:cNvSpPr txBox="1"/>
          <p:nvPr/>
        </p:nvSpPr>
        <p:spPr>
          <a:xfrm>
            <a:off x="2655689" y="6193433"/>
            <a:ext cx="7207102" cy="2994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spcBef>
                <a:spcPts val="1300"/>
              </a:spcBef>
              <a:defRPr sz="2100" i="1">
                <a:solidFill>
                  <a:srgbClr val="141414"/>
                </a:solidFill>
              </a:defRPr>
            </a:lvl1pPr>
          </a:lstStyle>
          <a:p>
            <a:r>
              <a:rPr sz="1477" dirty="0"/>
              <a:t>Color guide: red=heavily cratered (old), green=medium, violet=lightly cratered (young).</a:t>
            </a:r>
          </a:p>
        </p:txBody>
      </p:sp>
    </p:spTree>
    <p:extLst>
      <p:ext uri="{BB962C8B-B14F-4D97-AF65-F5344CB8AC3E}">
        <p14:creationId xmlns:p14="http://schemas.microsoft.com/office/powerpoint/2010/main" val="2380383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5575E-E34B-5B46-B721-07F50699983F}"/>
              </a:ext>
            </a:extLst>
          </p:cNvPr>
          <p:cNvSpPr>
            <a:spLocks noGrp="1"/>
          </p:cNvSpPr>
          <p:nvPr>
            <p:ph type="title"/>
          </p:nvPr>
        </p:nvSpPr>
        <p:spPr/>
        <p:txBody>
          <a:bodyPr>
            <a:normAutofit/>
          </a:bodyPr>
          <a:lstStyle/>
          <a:p>
            <a:r>
              <a:rPr lang="en-US" dirty="0"/>
              <a:t>Zooniverse</a:t>
            </a:r>
          </a:p>
        </p:txBody>
      </p:sp>
      <p:pic>
        <p:nvPicPr>
          <p:cNvPr id="7" name="Picture 6" descr="Graphical user interface, website&#10;&#10;Description automatically generated">
            <a:extLst>
              <a:ext uri="{FF2B5EF4-FFF2-40B4-BE49-F238E27FC236}">
                <a16:creationId xmlns:a16="http://schemas.microsoft.com/office/drawing/2014/main" id="{921FB685-20A5-ED40-A243-30360CBEEFA3}"/>
              </a:ext>
            </a:extLst>
          </p:cNvPr>
          <p:cNvPicPr>
            <a:picLocks noChangeAspect="1"/>
          </p:cNvPicPr>
          <p:nvPr/>
        </p:nvPicPr>
        <p:blipFill>
          <a:blip r:embed="rId3"/>
          <a:stretch>
            <a:fillRect/>
          </a:stretch>
        </p:blipFill>
        <p:spPr>
          <a:xfrm>
            <a:off x="-600075" y="-867346"/>
            <a:ext cx="13125450" cy="8364092"/>
          </a:xfrm>
          <a:prstGeom prst="rect">
            <a:avLst/>
          </a:prstGeom>
        </p:spPr>
      </p:pic>
      <p:sp>
        <p:nvSpPr>
          <p:cNvPr id="8" name="Rectangle 7">
            <a:extLst>
              <a:ext uri="{FF2B5EF4-FFF2-40B4-BE49-F238E27FC236}">
                <a16:creationId xmlns:a16="http://schemas.microsoft.com/office/drawing/2014/main" id="{DE9FDD53-D1D9-0849-AAB4-1DC0713062B7}"/>
              </a:ext>
            </a:extLst>
          </p:cNvPr>
          <p:cNvSpPr/>
          <p:nvPr/>
        </p:nvSpPr>
        <p:spPr>
          <a:xfrm>
            <a:off x="8822181" y="6530975"/>
            <a:ext cx="3158237" cy="369332"/>
          </a:xfrm>
          <a:prstGeom prst="rect">
            <a:avLst/>
          </a:prstGeom>
        </p:spPr>
        <p:txBody>
          <a:bodyPr wrap="none">
            <a:spAutoFit/>
          </a:bodyPr>
          <a:lstStyle/>
          <a:p>
            <a:r>
              <a:rPr lang="en-US" dirty="0">
                <a:hlinkClick r:id="rId4"/>
              </a:rPr>
              <a:t>https://</a:t>
            </a:r>
            <a:r>
              <a:rPr lang="en-US" dirty="0" err="1">
                <a:hlinkClick r:id="rId4"/>
              </a:rPr>
              <a:t>www.zooniverse.org</a:t>
            </a:r>
            <a:endParaRPr lang="en-US" dirty="0"/>
          </a:p>
        </p:txBody>
      </p:sp>
    </p:spTree>
    <p:extLst>
      <p:ext uri="{BB962C8B-B14F-4D97-AF65-F5344CB8AC3E}">
        <p14:creationId xmlns:p14="http://schemas.microsoft.com/office/powerpoint/2010/main" val="1281849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2E8975-759D-E34B-9E68-C04BAA09FC57}"/>
              </a:ext>
            </a:extLst>
          </p:cNvPr>
          <p:cNvPicPr>
            <a:picLocks noChangeAspect="1"/>
          </p:cNvPicPr>
          <p:nvPr/>
        </p:nvPicPr>
        <p:blipFill>
          <a:blip r:embed="rId3"/>
          <a:stretch>
            <a:fillRect/>
          </a:stretch>
        </p:blipFill>
        <p:spPr>
          <a:xfrm>
            <a:off x="-602107" y="-733996"/>
            <a:ext cx="13125450" cy="8364092"/>
          </a:xfrm>
          <a:prstGeom prst="rect">
            <a:avLst/>
          </a:prstGeom>
        </p:spPr>
      </p:pic>
      <p:sp>
        <p:nvSpPr>
          <p:cNvPr id="4" name="Title 3">
            <a:extLst>
              <a:ext uri="{FF2B5EF4-FFF2-40B4-BE49-F238E27FC236}">
                <a16:creationId xmlns:a16="http://schemas.microsoft.com/office/drawing/2014/main" id="{49D5575E-E34B-5B46-B721-07F50699983F}"/>
              </a:ext>
            </a:extLst>
          </p:cNvPr>
          <p:cNvSpPr>
            <a:spLocks noGrp="1"/>
          </p:cNvSpPr>
          <p:nvPr>
            <p:ph type="title"/>
          </p:nvPr>
        </p:nvSpPr>
        <p:spPr/>
        <p:txBody>
          <a:bodyPr>
            <a:normAutofit/>
          </a:bodyPr>
          <a:lstStyle/>
          <a:p>
            <a:r>
              <a:rPr lang="en-US" dirty="0"/>
              <a:t>Zooniverse</a:t>
            </a:r>
          </a:p>
        </p:txBody>
      </p:sp>
      <p:sp>
        <p:nvSpPr>
          <p:cNvPr id="8" name="Rectangle 7">
            <a:extLst>
              <a:ext uri="{FF2B5EF4-FFF2-40B4-BE49-F238E27FC236}">
                <a16:creationId xmlns:a16="http://schemas.microsoft.com/office/drawing/2014/main" id="{DE9FDD53-D1D9-0849-AAB4-1DC0713062B7}"/>
              </a:ext>
            </a:extLst>
          </p:cNvPr>
          <p:cNvSpPr/>
          <p:nvPr/>
        </p:nvSpPr>
        <p:spPr>
          <a:xfrm>
            <a:off x="8822181" y="6530975"/>
            <a:ext cx="3158237" cy="369332"/>
          </a:xfrm>
          <a:prstGeom prst="rect">
            <a:avLst/>
          </a:prstGeom>
        </p:spPr>
        <p:txBody>
          <a:bodyPr wrap="none">
            <a:spAutoFit/>
          </a:bodyPr>
          <a:lstStyle/>
          <a:p>
            <a:r>
              <a:rPr lang="en-US" dirty="0">
                <a:hlinkClick r:id="rId4"/>
              </a:rPr>
              <a:t>https://</a:t>
            </a:r>
            <a:r>
              <a:rPr lang="en-US" dirty="0" err="1">
                <a:hlinkClick r:id="rId4"/>
              </a:rPr>
              <a:t>www.zooniverse.org</a:t>
            </a:r>
            <a:endParaRPr lang="en-US" dirty="0"/>
          </a:p>
        </p:txBody>
      </p:sp>
    </p:spTree>
    <p:extLst>
      <p:ext uri="{BB962C8B-B14F-4D97-AF65-F5344CB8AC3E}">
        <p14:creationId xmlns:p14="http://schemas.microsoft.com/office/powerpoint/2010/main" val="1733167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19AD7DD9-FA28-D04E-9C77-A381D3848CE8}"/>
              </a:ext>
            </a:extLst>
          </p:cNvPr>
          <p:cNvPicPr>
            <a:picLocks noChangeAspect="1"/>
          </p:cNvPicPr>
          <p:nvPr/>
        </p:nvPicPr>
        <p:blipFill>
          <a:blip r:embed="rId2"/>
          <a:stretch>
            <a:fillRect/>
          </a:stretch>
        </p:blipFill>
        <p:spPr>
          <a:xfrm>
            <a:off x="9941212" y="4315894"/>
            <a:ext cx="2250788" cy="2178181"/>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BD347C72-501F-C643-8665-481ABD74BDFC}"/>
              </a:ext>
            </a:extLst>
          </p:cNvPr>
          <p:cNvPicPr>
            <a:picLocks noChangeAspect="1"/>
          </p:cNvPicPr>
          <p:nvPr/>
        </p:nvPicPr>
        <p:blipFill>
          <a:blip r:embed="rId3"/>
          <a:stretch>
            <a:fillRect/>
          </a:stretch>
        </p:blipFill>
        <p:spPr>
          <a:xfrm>
            <a:off x="0" y="238194"/>
            <a:ext cx="12192000" cy="2668591"/>
          </a:xfrm>
          <a:prstGeom prst="rect">
            <a:avLst/>
          </a:prstGeom>
        </p:spPr>
      </p:pic>
      <p:pic>
        <p:nvPicPr>
          <p:cNvPr id="12" name="Picture 11" descr="Teams&#10;&#10;Description automatically generated with medium confidence">
            <a:extLst>
              <a:ext uri="{FF2B5EF4-FFF2-40B4-BE49-F238E27FC236}">
                <a16:creationId xmlns:a16="http://schemas.microsoft.com/office/drawing/2014/main" id="{0138F0AA-9488-E140-8B08-8AF01DC7E8FE}"/>
              </a:ext>
            </a:extLst>
          </p:cNvPr>
          <p:cNvPicPr>
            <a:picLocks noChangeAspect="1"/>
          </p:cNvPicPr>
          <p:nvPr/>
        </p:nvPicPr>
        <p:blipFill>
          <a:blip r:embed="rId4"/>
          <a:stretch>
            <a:fillRect/>
          </a:stretch>
        </p:blipFill>
        <p:spPr>
          <a:xfrm>
            <a:off x="0" y="2336365"/>
            <a:ext cx="12192000" cy="2025249"/>
          </a:xfrm>
          <a:prstGeom prst="rect">
            <a:avLst/>
          </a:prstGeom>
        </p:spPr>
      </p:pic>
    </p:spTree>
    <p:extLst>
      <p:ext uri="{BB962C8B-B14F-4D97-AF65-F5344CB8AC3E}">
        <p14:creationId xmlns:p14="http://schemas.microsoft.com/office/powerpoint/2010/main" val="479606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1387-0574-DE42-8755-D146DA690F55}"/>
              </a:ext>
            </a:extLst>
          </p:cNvPr>
          <p:cNvSpPr>
            <a:spLocks noGrp="1"/>
          </p:cNvSpPr>
          <p:nvPr>
            <p:ph type="title"/>
          </p:nvPr>
        </p:nvSpPr>
        <p:spPr/>
        <p:txBody>
          <a:bodyPr/>
          <a:lstStyle/>
          <a:p>
            <a:r>
              <a:rPr lang="en-US" dirty="0"/>
              <a:t>Longitude rewards</a:t>
            </a:r>
          </a:p>
        </p:txBody>
      </p:sp>
      <p:pic>
        <p:nvPicPr>
          <p:cNvPr id="4" name="Content Placeholder 3">
            <a:extLst>
              <a:ext uri="{FF2B5EF4-FFF2-40B4-BE49-F238E27FC236}">
                <a16:creationId xmlns:a16="http://schemas.microsoft.com/office/drawing/2014/main" id="{D070D611-6B65-1B4A-AA12-B8F6E0D6541C}"/>
              </a:ext>
            </a:extLst>
          </p:cNvPr>
          <p:cNvPicPr>
            <a:picLocks noGrp="1" noChangeAspect="1"/>
          </p:cNvPicPr>
          <p:nvPr>
            <p:ph idx="1"/>
          </p:nvPr>
        </p:nvPicPr>
        <p:blipFill>
          <a:blip r:embed="rId3"/>
          <a:stretch>
            <a:fillRect/>
          </a:stretch>
        </p:blipFill>
        <p:spPr>
          <a:xfrm>
            <a:off x="855436" y="987181"/>
            <a:ext cx="5240564" cy="5240564"/>
          </a:xfrm>
        </p:spPr>
      </p:pic>
      <p:pic>
        <p:nvPicPr>
          <p:cNvPr id="5" name="Picture 4">
            <a:extLst>
              <a:ext uri="{FF2B5EF4-FFF2-40B4-BE49-F238E27FC236}">
                <a16:creationId xmlns:a16="http://schemas.microsoft.com/office/drawing/2014/main" id="{EF25F577-2852-A74A-B641-A61487D5A715}"/>
              </a:ext>
            </a:extLst>
          </p:cNvPr>
          <p:cNvPicPr>
            <a:picLocks noChangeAspect="1"/>
          </p:cNvPicPr>
          <p:nvPr/>
        </p:nvPicPr>
        <p:blipFill>
          <a:blip r:embed="rId4"/>
          <a:stretch>
            <a:fillRect/>
          </a:stretch>
        </p:blipFill>
        <p:spPr>
          <a:xfrm>
            <a:off x="6551762" y="1369468"/>
            <a:ext cx="5045891" cy="5045891"/>
          </a:xfrm>
          <a:prstGeom prst="rect">
            <a:avLst/>
          </a:prstGeom>
        </p:spPr>
      </p:pic>
    </p:spTree>
    <p:extLst>
      <p:ext uri="{BB962C8B-B14F-4D97-AF65-F5344CB8AC3E}">
        <p14:creationId xmlns:p14="http://schemas.microsoft.com/office/powerpoint/2010/main" val="203011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9090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B009-C488-854B-9E24-F0B2706BA9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9F037C-B79F-0F46-83D9-68C67E3427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38C843-A73D-3643-8558-D08FEB9DA10B}"/>
              </a:ext>
            </a:extLst>
          </p:cNvPr>
          <p:cNvPicPr>
            <a:picLocks noChangeAspect="1"/>
          </p:cNvPicPr>
          <p:nvPr/>
        </p:nvPicPr>
        <p:blipFill>
          <a:blip r:embed="rId3"/>
          <a:stretch>
            <a:fillRect/>
          </a:stretch>
        </p:blipFill>
        <p:spPr>
          <a:xfrm>
            <a:off x="79299" y="0"/>
            <a:ext cx="11974287" cy="11820770"/>
          </a:xfrm>
          <a:prstGeom prst="rect">
            <a:avLst/>
          </a:prstGeom>
        </p:spPr>
      </p:pic>
    </p:spTree>
    <p:extLst>
      <p:ext uri="{BB962C8B-B14F-4D97-AF65-F5344CB8AC3E}">
        <p14:creationId xmlns:p14="http://schemas.microsoft.com/office/powerpoint/2010/main" val="2036190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EF48-F973-004E-AAD0-AADC0BAC1645}"/>
              </a:ext>
            </a:extLst>
          </p:cNvPr>
          <p:cNvSpPr>
            <a:spLocks noGrp="1"/>
          </p:cNvSpPr>
          <p:nvPr>
            <p:ph type="title"/>
          </p:nvPr>
        </p:nvSpPr>
        <p:spPr/>
        <p:txBody>
          <a:bodyPr/>
          <a:lstStyle/>
          <a:p>
            <a:endParaRPr lang="en-US"/>
          </a:p>
        </p:txBody>
      </p:sp>
      <p:pic>
        <p:nvPicPr>
          <p:cNvPr id="5" name="Content Placeholder 4" descr="Graphical user interface, text, application, Teams&#10;&#10;Description automatically generated">
            <a:extLst>
              <a:ext uri="{FF2B5EF4-FFF2-40B4-BE49-F238E27FC236}">
                <a16:creationId xmlns:a16="http://schemas.microsoft.com/office/drawing/2014/main" id="{0B1BD488-89C5-BC4B-9358-9AA5D98C9BCC}"/>
              </a:ext>
            </a:extLst>
          </p:cNvPr>
          <p:cNvPicPr>
            <a:picLocks noGrp="1" noChangeAspect="1"/>
          </p:cNvPicPr>
          <p:nvPr>
            <p:ph idx="1"/>
          </p:nvPr>
        </p:nvPicPr>
        <p:blipFill>
          <a:blip r:embed="rId2"/>
          <a:stretch>
            <a:fillRect/>
          </a:stretch>
        </p:blipFill>
        <p:spPr>
          <a:xfrm>
            <a:off x="-404186" y="-841001"/>
            <a:ext cx="14625492" cy="9319983"/>
          </a:xfrm>
        </p:spPr>
      </p:pic>
    </p:spTree>
    <p:extLst>
      <p:ext uri="{BB962C8B-B14F-4D97-AF65-F5344CB8AC3E}">
        <p14:creationId xmlns:p14="http://schemas.microsoft.com/office/powerpoint/2010/main" val="2122966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Graphical user interface, text, application, Teams&#10;&#10;Description automatically generated">
            <a:extLst>
              <a:ext uri="{FF2B5EF4-FFF2-40B4-BE49-F238E27FC236}">
                <a16:creationId xmlns:a16="http://schemas.microsoft.com/office/drawing/2014/main" id="{1B183BDA-CB70-A84E-A8D4-AE9560D939FB}"/>
              </a:ext>
            </a:extLst>
          </p:cNvPr>
          <p:cNvPicPr>
            <a:picLocks noChangeAspect="1"/>
          </p:cNvPicPr>
          <p:nvPr/>
        </p:nvPicPr>
        <p:blipFill>
          <a:blip r:embed="rId2"/>
          <a:stretch>
            <a:fillRect/>
          </a:stretch>
        </p:blipFill>
        <p:spPr>
          <a:xfrm>
            <a:off x="-404186" y="-841001"/>
            <a:ext cx="14625492" cy="9319983"/>
          </a:xfrm>
          <a:prstGeom prst="rect">
            <a:avLst/>
          </a:prstGeom>
        </p:spPr>
      </p:pic>
      <p:pic>
        <p:nvPicPr>
          <p:cNvPr id="5" name="Content Placeholder 4" descr="Graphical user interface, website&#10;&#10;Description automatically generated">
            <a:extLst>
              <a:ext uri="{FF2B5EF4-FFF2-40B4-BE49-F238E27FC236}">
                <a16:creationId xmlns:a16="http://schemas.microsoft.com/office/drawing/2014/main" id="{A3066043-EC54-8549-BFFB-2C3001F30E15}"/>
              </a:ext>
            </a:extLst>
          </p:cNvPr>
          <p:cNvPicPr>
            <a:picLocks noGrp="1" noChangeAspect="1"/>
          </p:cNvPicPr>
          <p:nvPr>
            <p:ph idx="4294967295"/>
          </p:nvPr>
        </p:nvPicPr>
        <p:blipFill>
          <a:blip r:embed="rId3"/>
          <a:stretch>
            <a:fillRect/>
          </a:stretch>
        </p:blipFill>
        <p:spPr>
          <a:xfrm>
            <a:off x="2573468" y="0"/>
            <a:ext cx="9618532" cy="7666393"/>
          </a:xfrm>
        </p:spPr>
      </p:pic>
    </p:spTree>
    <p:extLst>
      <p:ext uri="{BB962C8B-B14F-4D97-AF65-F5344CB8AC3E}">
        <p14:creationId xmlns:p14="http://schemas.microsoft.com/office/powerpoint/2010/main" val="548923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051E6-C5E0-6647-AA87-691694ABCE96}"/>
              </a:ext>
            </a:extLst>
          </p:cNvPr>
          <p:cNvSpPr>
            <a:spLocks noGrp="1"/>
          </p:cNvSpPr>
          <p:nvPr>
            <p:ph type="title"/>
          </p:nvPr>
        </p:nvSpPr>
        <p:spPr/>
        <p:txBody>
          <a:bodyPr/>
          <a:lstStyle/>
          <a:p>
            <a:r>
              <a:rPr lang="en-US" dirty="0"/>
              <a:t>Games with a Purpose</a:t>
            </a:r>
          </a:p>
        </p:txBody>
      </p:sp>
      <p:sp>
        <p:nvSpPr>
          <p:cNvPr id="5" name="Text Placeholder 4">
            <a:extLst>
              <a:ext uri="{FF2B5EF4-FFF2-40B4-BE49-F238E27FC236}">
                <a16:creationId xmlns:a16="http://schemas.microsoft.com/office/drawing/2014/main" id="{830B99D8-28AA-B54E-B265-46CA585CF43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8943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F97F9-6792-B14A-8841-40BF4B41EBEE}"/>
              </a:ext>
            </a:extLst>
          </p:cNvPr>
          <p:cNvPicPr>
            <a:picLocks noChangeAspect="1"/>
          </p:cNvPicPr>
          <p:nvPr/>
        </p:nvPicPr>
        <p:blipFill>
          <a:blip r:embed="rId2"/>
          <a:stretch>
            <a:fillRect/>
          </a:stretch>
        </p:blipFill>
        <p:spPr>
          <a:xfrm>
            <a:off x="1538468" y="0"/>
            <a:ext cx="9115063" cy="6858000"/>
          </a:xfrm>
          <a:prstGeom prst="rect">
            <a:avLst/>
          </a:prstGeom>
        </p:spPr>
      </p:pic>
    </p:spTree>
    <p:extLst>
      <p:ext uri="{BB962C8B-B14F-4D97-AF65-F5344CB8AC3E}">
        <p14:creationId xmlns:p14="http://schemas.microsoft.com/office/powerpoint/2010/main" val="3794620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uolingo screens - Google Search">
            <a:extLst>
              <a:ext uri="{FF2B5EF4-FFF2-40B4-BE49-F238E27FC236}">
                <a16:creationId xmlns:a16="http://schemas.microsoft.com/office/drawing/2014/main" id="{8A74FB4E-9D9E-E34C-9EDE-044F1E299DE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46038"/>
            <a:ext cx="12192000" cy="676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489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4C2C0D-5FD0-BD48-8AD1-D76CE04C2AAB}"/>
              </a:ext>
            </a:extLst>
          </p:cNvPr>
          <p:cNvPicPr>
            <a:picLocks noChangeAspect="1"/>
          </p:cNvPicPr>
          <p:nvPr/>
        </p:nvPicPr>
        <p:blipFill>
          <a:blip r:embed="rId2"/>
          <a:stretch>
            <a:fillRect/>
          </a:stretch>
        </p:blipFill>
        <p:spPr>
          <a:xfrm>
            <a:off x="1374448" y="0"/>
            <a:ext cx="9443103" cy="6858000"/>
          </a:xfrm>
          <a:prstGeom prst="rect">
            <a:avLst/>
          </a:prstGeom>
        </p:spPr>
      </p:pic>
    </p:spTree>
    <p:extLst>
      <p:ext uri="{BB962C8B-B14F-4D97-AF65-F5344CB8AC3E}">
        <p14:creationId xmlns:p14="http://schemas.microsoft.com/office/powerpoint/2010/main" val="3726456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555F15-F9AE-BA4A-8179-6FE57A67B5D8}"/>
              </a:ext>
            </a:extLst>
          </p:cNvPr>
          <p:cNvSpPr/>
          <p:nvPr/>
        </p:nvSpPr>
        <p:spPr>
          <a:xfrm>
            <a:off x="938514" y="390298"/>
            <a:ext cx="3618298" cy="584775"/>
          </a:xfrm>
          <a:prstGeom prst="rect">
            <a:avLst/>
          </a:prstGeom>
        </p:spPr>
        <p:txBody>
          <a:bodyPr wrap="none">
            <a:spAutoFit/>
          </a:bodyPr>
          <a:lstStyle/>
          <a:p>
            <a:r>
              <a:rPr lang="en-US" sz="3200" dirty="0"/>
              <a:t>Real or Fake Text?</a:t>
            </a:r>
          </a:p>
        </p:txBody>
      </p:sp>
      <p:pic>
        <p:nvPicPr>
          <p:cNvPr id="5" name="Picture 4">
            <a:extLst>
              <a:ext uri="{FF2B5EF4-FFF2-40B4-BE49-F238E27FC236}">
                <a16:creationId xmlns:a16="http://schemas.microsoft.com/office/drawing/2014/main" id="{21C3D7FA-4816-7D45-A28A-9ED083EB7CA5}"/>
              </a:ext>
            </a:extLst>
          </p:cNvPr>
          <p:cNvPicPr>
            <a:picLocks noChangeAspect="1"/>
          </p:cNvPicPr>
          <p:nvPr/>
        </p:nvPicPr>
        <p:blipFill>
          <a:blip r:embed="rId2"/>
          <a:stretch>
            <a:fillRect/>
          </a:stretch>
        </p:blipFill>
        <p:spPr>
          <a:xfrm>
            <a:off x="938514" y="1522268"/>
            <a:ext cx="6731000" cy="4533900"/>
          </a:xfrm>
          <a:prstGeom prst="rect">
            <a:avLst/>
          </a:prstGeom>
        </p:spPr>
      </p:pic>
      <p:sp>
        <p:nvSpPr>
          <p:cNvPr id="6" name="TextBox 5">
            <a:extLst>
              <a:ext uri="{FF2B5EF4-FFF2-40B4-BE49-F238E27FC236}">
                <a16:creationId xmlns:a16="http://schemas.microsoft.com/office/drawing/2014/main" id="{A3947F97-6FA0-3B43-9D32-9EFBAD631FA9}"/>
              </a:ext>
            </a:extLst>
          </p:cNvPr>
          <p:cNvSpPr txBox="1"/>
          <p:nvPr/>
        </p:nvSpPr>
        <p:spPr>
          <a:xfrm>
            <a:off x="8094650" y="1351508"/>
            <a:ext cx="3618298" cy="4154984"/>
          </a:xfrm>
          <a:prstGeom prst="rect">
            <a:avLst/>
          </a:prstGeom>
          <a:noFill/>
        </p:spPr>
        <p:txBody>
          <a:bodyPr wrap="square" rtlCol="0">
            <a:spAutoFit/>
          </a:bodyPr>
          <a:lstStyle/>
          <a:p>
            <a:r>
              <a:rPr lang="en-US" sz="2400" dirty="0"/>
              <a:t>How good are you (and other humans) at knowing when text has been written by a computer? Is the computer better at generating convincing text if the topic is news, or short stories, or maybe presidential speeches?</a:t>
            </a:r>
          </a:p>
        </p:txBody>
      </p:sp>
      <p:sp>
        <p:nvSpPr>
          <p:cNvPr id="7" name="Rectangle 6">
            <a:hlinkClick r:id="rId3"/>
            <a:extLst>
              <a:ext uri="{FF2B5EF4-FFF2-40B4-BE49-F238E27FC236}">
                <a16:creationId xmlns:a16="http://schemas.microsoft.com/office/drawing/2014/main" id="{54EF5458-2693-8242-8C39-69BECCF94023}"/>
              </a:ext>
            </a:extLst>
          </p:cNvPr>
          <p:cNvSpPr/>
          <p:nvPr/>
        </p:nvSpPr>
        <p:spPr>
          <a:xfrm>
            <a:off x="8094650" y="6316520"/>
            <a:ext cx="2549096" cy="584775"/>
          </a:xfrm>
          <a:prstGeom prst="rect">
            <a:avLst/>
          </a:prstGeom>
        </p:spPr>
        <p:txBody>
          <a:bodyPr wrap="none">
            <a:spAutoFit/>
          </a:bodyPr>
          <a:lstStyle/>
          <a:p>
            <a:r>
              <a:rPr lang="en-US" sz="3200" dirty="0">
                <a:hlinkClick r:id="rId3"/>
              </a:rPr>
              <a:t>http://</a:t>
            </a:r>
            <a:r>
              <a:rPr lang="en-US" sz="3200" dirty="0" err="1">
                <a:hlinkClick r:id="rId3"/>
              </a:rPr>
              <a:t>roft.io</a:t>
            </a:r>
            <a:endParaRPr lang="en-US" sz="3200" dirty="0"/>
          </a:p>
        </p:txBody>
      </p:sp>
    </p:spTree>
    <p:extLst>
      <p:ext uri="{BB962C8B-B14F-4D97-AF65-F5344CB8AC3E}">
        <p14:creationId xmlns:p14="http://schemas.microsoft.com/office/powerpoint/2010/main" val="2126484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meline&#10;&#10;Description automatically generated">
            <a:extLst>
              <a:ext uri="{FF2B5EF4-FFF2-40B4-BE49-F238E27FC236}">
                <a16:creationId xmlns:a16="http://schemas.microsoft.com/office/drawing/2014/main" id="{6AD2739F-048C-7F43-AF86-EA2BD28C0662}"/>
              </a:ext>
            </a:extLst>
          </p:cNvPr>
          <p:cNvPicPr>
            <a:picLocks noChangeAspect="1"/>
          </p:cNvPicPr>
          <p:nvPr/>
        </p:nvPicPr>
        <p:blipFill>
          <a:blip r:embed="rId2"/>
          <a:stretch>
            <a:fillRect/>
          </a:stretch>
        </p:blipFill>
        <p:spPr>
          <a:xfrm>
            <a:off x="-110836" y="41564"/>
            <a:ext cx="12192000" cy="7620000"/>
          </a:xfrm>
          <a:prstGeom prst="rect">
            <a:avLst/>
          </a:prstGeom>
        </p:spPr>
      </p:pic>
      <p:sp>
        <p:nvSpPr>
          <p:cNvPr id="2" name="Rectangle 1">
            <a:extLst>
              <a:ext uri="{FF2B5EF4-FFF2-40B4-BE49-F238E27FC236}">
                <a16:creationId xmlns:a16="http://schemas.microsoft.com/office/drawing/2014/main" id="{00A081A9-EFF1-3045-B9A8-D94CBEAA30C8}"/>
              </a:ext>
            </a:extLst>
          </p:cNvPr>
          <p:cNvSpPr/>
          <p:nvPr/>
        </p:nvSpPr>
        <p:spPr>
          <a:xfrm>
            <a:off x="938514" y="390298"/>
            <a:ext cx="3637534" cy="584775"/>
          </a:xfrm>
          <a:prstGeom prst="rect">
            <a:avLst/>
          </a:prstGeom>
        </p:spPr>
        <p:txBody>
          <a:bodyPr wrap="none">
            <a:spAutoFit/>
          </a:bodyPr>
          <a:lstStyle/>
          <a:p>
            <a:r>
              <a:rPr lang="en-US" sz="3200" dirty="0"/>
              <a:t>Know Your </a:t>
            </a:r>
            <a:r>
              <a:rPr lang="en-US" sz="3200" dirty="0" err="1"/>
              <a:t>Nyms</a:t>
            </a:r>
            <a:r>
              <a:rPr lang="en-US" sz="3200" dirty="0"/>
              <a:t>?</a:t>
            </a:r>
          </a:p>
        </p:txBody>
      </p:sp>
      <p:sp>
        <p:nvSpPr>
          <p:cNvPr id="5" name="Rectangle 4">
            <a:hlinkClick r:id="rId3"/>
            <a:extLst>
              <a:ext uri="{FF2B5EF4-FFF2-40B4-BE49-F238E27FC236}">
                <a16:creationId xmlns:a16="http://schemas.microsoft.com/office/drawing/2014/main" id="{ABF7A6EC-ECED-7D4B-B883-A2E6FCA66067}"/>
              </a:ext>
            </a:extLst>
          </p:cNvPr>
          <p:cNvSpPr/>
          <p:nvPr/>
        </p:nvSpPr>
        <p:spPr>
          <a:xfrm>
            <a:off x="4464759" y="6288522"/>
            <a:ext cx="6790642" cy="584775"/>
          </a:xfrm>
          <a:prstGeom prst="rect">
            <a:avLst/>
          </a:prstGeom>
        </p:spPr>
        <p:txBody>
          <a:bodyPr wrap="none">
            <a:spAutoFit/>
          </a:bodyPr>
          <a:lstStyle/>
          <a:p>
            <a:r>
              <a:rPr lang="en-US" sz="3200" dirty="0">
                <a:hlinkClick r:id="rId4"/>
              </a:rPr>
              <a:t>https://</a:t>
            </a:r>
            <a:r>
              <a:rPr lang="en-US" sz="3200" dirty="0" err="1">
                <a:hlinkClick r:id="rId4"/>
              </a:rPr>
              <a:t>www.know</a:t>
            </a:r>
            <a:r>
              <a:rPr lang="en-US" sz="3200" dirty="0">
                <a:hlinkClick r:id="rId4"/>
              </a:rPr>
              <a:t>-your-</a:t>
            </a:r>
            <a:r>
              <a:rPr lang="en-US" sz="3200" dirty="0" err="1">
                <a:hlinkClick r:id="rId4"/>
              </a:rPr>
              <a:t>nyms.com</a:t>
            </a:r>
            <a:endParaRPr lang="en-US" sz="3200" dirty="0"/>
          </a:p>
        </p:txBody>
      </p:sp>
    </p:spTree>
    <p:extLst>
      <p:ext uri="{BB962C8B-B14F-4D97-AF65-F5344CB8AC3E}">
        <p14:creationId xmlns:p14="http://schemas.microsoft.com/office/powerpoint/2010/main" val="3204811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 name="Group"/>
          <p:cNvGrpSpPr/>
          <p:nvPr/>
        </p:nvGrpSpPr>
        <p:grpSpPr>
          <a:xfrm>
            <a:off x="3319573" y="-25831"/>
            <a:ext cx="6825529" cy="5847455"/>
            <a:chOff x="0" y="0"/>
            <a:chExt cx="9707418" cy="8316378"/>
          </a:xfrm>
        </p:grpSpPr>
        <p:sp>
          <p:nvSpPr>
            <p:cNvPr id="232" name="Circle"/>
            <p:cNvSpPr/>
            <p:nvPr/>
          </p:nvSpPr>
          <p:spPr>
            <a:xfrm>
              <a:off x="0" y="1235889"/>
              <a:ext cx="7080489" cy="7080490"/>
            </a:xfrm>
            <a:prstGeom prst="ellipse">
              <a:avLst/>
            </a:prstGeom>
            <a:solidFill>
              <a:srgbClr val="A9A9A9">
                <a:alpha val="50000"/>
              </a:srgbClr>
            </a:solidFill>
            <a:ln w="25400" cap="flat">
              <a:solidFill>
                <a:srgbClr val="000000"/>
              </a:solidFill>
              <a:prstDash val="solid"/>
              <a:miter lim="400000"/>
            </a:ln>
            <a:effectLst/>
          </p:spPr>
          <p:txBody>
            <a:bodyPr wrap="square" lIns="35719" tIns="35719" rIns="35719" bIns="35719" numCol="1" anchor="ctr">
              <a:noAutofit/>
            </a:bodyPr>
            <a:lstStyle/>
            <a:p>
              <a:pPr algn="ctr" defTabSz="410751">
                <a:defRPr sz="4000" i="1">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233" name="Collective Intelligence"/>
            <p:cNvSpPr txBox="1"/>
            <p:nvPr/>
          </p:nvSpPr>
          <p:spPr>
            <a:xfrm>
              <a:off x="1704544" y="1067354"/>
              <a:ext cx="3773001" cy="16588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lgn="ctr" defTabSz="584200">
                <a:defRPr sz="3900">
                  <a:latin typeface="Helvetica Neue"/>
                  <a:ea typeface="Helvetica Neue"/>
                  <a:cs typeface="Helvetica Neue"/>
                  <a:sym typeface="Helvetica Neue"/>
                </a:defRPr>
              </a:lvl1pPr>
            </a:lstStyle>
            <a:p>
              <a:r>
                <a:rPr sz="2742"/>
                <a:t>Collective Intelligence</a:t>
              </a:r>
            </a:p>
          </p:txBody>
        </p:sp>
        <p:sp>
          <p:nvSpPr>
            <p:cNvPr id="234" name="&quot;Groups of individuals doing things collectively that seem intelligent”"/>
            <p:cNvSpPr txBox="1"/>
            <p:nvPr/>
          </p:nvSpPr>
          <p:spPr>
            <a:xfrm>
              <a:off x="5664000" y="0"/>
              <a:ext cx="4043419" cy="2963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i="1">
                  <a:latin typeface="Times New Roman"/>
                  <a:ea typeface="Times New Roman"/>
                  <a:cs typeface="Times New Roman"/>
                  <a:sym typeface="Times New Roman"/>
                </a:defRPr>
              </a:lvl1pPr>
            </a:lstStyle>
            <a:p>
              <a:r>
                <a:rPr sz="2109" dirty="0"/>
                <a:t>"Groups of individuals doing things collectively that seem intelligent”</a:t>
              </a:r>
            </a:p>
          </p:txBody>
        </p:sp>
      </p:grpSp>
      <p:grpSp>
        <p:nvGrpSpPr>
          <p:cNvPr id="240" name="Group"/>
          <p:cNvGrpSpPr/>
          <p:nvPr/>
        </p:nvGrpSpPr>
        <p:grpSpPr>
          <a:xfrm>
            <a:off x="320663" y="1255151"/>
            <a:ext cx="5761123" cy="2445549"/>
            <a:chOff x="-1361860" y="6751"/>
            <a:chExt cx="8193598" cy="3478113"/>
          </a:xfrm>
        </p:grpSpPr>
        <p:grpSp>
          <p:nvGrpSpPr>
            <p:cNvPr id="238" name="Group"/>
            <p:cNvGrpSpPr/>
            <p:nvPr/>
          </p:nvGrpSpPr>
          <p:grpSpPr>
            <a:xfrm>
              <a:off x="2894737" y="551163"/>
              <a:ext cx="3937001" cy="2933701"/>
              <a:chOff x="0" y="0"/>
              <a:chExt cx="3937000" cy="2933700"/>
            </a:xfrm>
          </p:grpSpPr>
          <p:sp>
            <p:nvSpPr>
              <p:cNvPr id="236" name="Circle"/>
              <p:cNvSpPr/>
              <p:nvPr/>
            </p:nvSpPr>
            <p:spPr>
              <a:xfrm>
                <a:off x="498066" y="0"/>
                <a:ext cx="2933701" cy="2933700"/>
              </a:xfrm>
              <a:prstGeom prst="ellipse">
                <a:avLst/>
              </a:prstGeom>
              <a:solidFill>
                <a:srgbClr val="FFFB00">
                  <a:alpha val="49000"/>
                </a:srgbClr>
              </a:solidFill>
              <a:ln w="25400" cap="flat">
                <a:solidFill>
                  <a:srgbClr val="000000"/>
                </a:solidFill>
                <a:prstDash val="solid"/>
                <a:miter lim="400000"/>
              </a:ln>
              <a:effectLst/>
            </p:spPr>
            <p:txBody>
              <a:bodyPr wrap="square" lIns="35719" tIns="35719" rIns="35719" bIns="35719" numCol="1" anchor="ctr">
                <a:noAutofit/>
              </a:bodyPr>
              <a:lstStyle/>
              <a:p>
                <a:pPr algn="ctr" defTabSz="410751">
                  <a:defRPr sz="3900">
                    <a:latin typeface="+mn-lt"/>
                    <a:ea typeface="+mn-ea"/>
                    <a:cs typeface="+mn-cs"/>
                    <a:sym typeface="Gill Sans"/>
                  </a:defRPr>
                </a:pPr>
                <a:endParaRPr sz="2742"/>
              </a:p>
            </p:txBody>
          </p:sp>
          <p:sp>
            <p:nvSpPr>
              <p:cNvPr id="237" name="Human Computation"/>
              <p:cNvSpPr txBox="1"/>
              <p:nvPr/>
            </p:nvSpPr>
            <p:spPr>
              <a:xfrm>
                <a:off x="0" y="453462"/>
                <a:ext cx="3937000" cy="1302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ctr" defTabSz="584200">
                  <a:defRPr sz="3900">
                    <a:latin typeface="Helvetica Neue"/>
                    <a:ea typeface="Helvetica Neue"/>
                    <a:cs typeface="Helvetica Neue"/>
                    <a:sym typeface="Helvetica Neue"/>
                  </a:defRPr>
                </a:lvl1pPr>
              </a:lstStyle>
              <a:p>
                <a:r>
                  <a:rPr sz="2742"/>
                  <a:t>Human Computation</a:t>
                </a:r>
              </a:p>
            </p:txBody>
          </p:sp>
        </p:grpSp>
        <p:sp>
          <p:nvSpPr>
            <p:cNvPr id="239" name="“A paradigm for utilizing human processing power to solve problems that computers cannot yet solve.”"/>
            <p:cNvSpPr txBox="1"/>
            <p:nvPr/>
          </p:nvSpPr>
          <p:spPr>
            <a:xfrm>
              <a:off x="-1361860" y="6751"/>
              <a:ext cx="5036280" cy="19490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000" i="1">
                  <a:latin typeface="Times Roman"/>
                  <a:ea typeface="Times Roman"/>
                  <a:cs typeface="Times Roman"/>
                  <a:sym typeface="Times Roman"/>
                </a:defRPr>
              </a:pPr>
              <a:r>
                <a:rPr sz="2109" dirty="0">
                  <a:latin typeface="Times New Roman"/>
                  <a:ea typeface="Times New Roman"/>
                  <a:cs typeface="Times New Roman"/>
                  <a:sym typeface="Times New Roman"/>
                </a:rPr>
                <a:t>“</a:t>
              </a:r>
              <a:r>
                <a:rPr lang="en-US" sz="2109" dirty="0">
                  <a:latin typeface="Times New Roman"/>
                  <a:ea typeface="Times New Roman"/>
                  <a:cs typeface="Times New Roman"/>
                  <a:sym typeface="Times New Roman"/>
                </a:rPr>
                <a:t>A</a:t>
              </a:r>
              <a:r>
                <a:rPr lang="en-US" sz="2109" dirty="0"/>
                <a:t> paradigm for utilizing human processing power to solve problems that com</a:t>
              </a:r>
              <a:r>
                <a:rPr lang="en-US" sz="2109" dirty="0">
                  <a:latin typeface="Times New Roman"/>
                  <a:ea typeface="Times New Roman"/>
                  <a:cs typeface="Times New Roman"/>
                  <a:sym typeface="Times New Roman"/>
                </a:rPr>
                <a:t>puters cannot yet solve</a:t>
              </a:r>
              <a:r>
                <a:rPr sz="2109" dirty="0">
                  <a:latin typeface="Times New Roman"/>
                  <a:ea typeface="Times New Roman"/>
                  <a:cs typeface="Times New Roman"/>
                  <a:sym typeface="Times New Roman"/>
                </a:rPr>
                <a:t>.”</a:t>
              </a:r>
            </a:p>
          </p:txBody>
        </p:sp>
      </p:grpSp>
      <p:sp>
        <p:nvSpPr>
          <p:cNvPr id="241" name="Inter-related concepts"/>
          <p:cNvSpPr txBox="1">
            <a:spLocks noGrp="1"/>
          </p:cNvSpPr>
          <p:nvPr>
            <p:ph type="title" idx="4294967295"/>
          </p:nvPr>
        </p:nvSpPr>
        <p:spPr>
          <a:xfrm>
            <a:off x="0" y="365125"/>
            <a:ext cx="10953750" cy="771525"/>
          </a:xfrm>
          <a:prstGeom prst="rect">
            <a:avLst/>
          </a:prstGeom>
        </p:spPr>
        <p:txBody>
          <a:bodyPr/>
          <a:lstStyle/>
          <a:p>
            <a:r>
              <a:rPr dirty="0"/>
              <a:t>Inter-related concepts</a:t>
            </a:r>
          </a:p>
        </p:txBody>
      </p:sp>
      <p:grpSp>
        <p:nvGrpSpPr>
          <p:cNvPr id="247" name="Group"/>
          <p:cNvGrpSpPr/>
          <p:nvPr/>
        </p:nvGrpSpPr>
        <p:grpSpPr>
          <a:xfrm>
            <a:off x="1303534" y="2780942"/>
            <a:ext cx="5647745" cy="2517974"/>
            <a:chOff x="0" y="0"/>
            <a:chExt cx="8032346" cy="3581117"/>
          </a:xfrm>
        </p:grpSpPr>
        <p:grpSp>
          <p:nvGrpSpPr>
            <p:cNvPr id="245" name="Group"/>
            <p:cNvGrpSpPr/>
            <p:nvPr/>
          </p:nvGrpSpPr>
          <p:grpSpPr>
            <a:xfrm>
              <a:off x="5098645" y="0"/>
              <a:ext cx="2933701" cy="2933700"/>
              <a:chOff x="0" y="0"/>
              <a:chExt cx="2933700" cy="2933700"/>
            </a:xfrm>
          </p:grpSpPr>
          <p:sp>
            <p:nvSpPr>
              <p:cNvPr id="243" name="Circle"/>
              <p:cNvSpPr/>
              <p:nvPr/>
            </p:nvSpPr>
            <p:spPr>
              <a:xfrm>
                <a:off x="0" y="0"/>
                <a:ext cx="2933700" cy="2933700"/>
              </a:xfrm>
              <a:prstGeom prst="ellipse">
                <a:avLst/>
              </a:prstGeom>
              <a:solidFill>
                <a:srgbClr val="FF9300">
                  <a:alpha val="33000"/>
                </a:srgbClr>
              </a:solidFill>
              <a:ln w="25400" cap="flat">
                <a:solidFill>
                  <a:srgbClr val="000000"/>
                </a:solidFill>
                <a:prstDash val="solid"/>
                <a:miter lim="400000"/>
              </a:ln>
              <a:effectLst/>
            </p:spPr>
            <p:txBody>
              <a:bodyPr wrap="square" lIns="35719" tIns="35719" rIns="35719" bIns="35719" numCol="1" anchor="ctr">
                <a:noAutofit/>
              </a:bodyPr>
              <a:lstStyle/>
              <a:p>
                <a:pPr algn="ctr" defTabSz="410751">
                  <a:defRPr sz="4000" i="1">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244" name="Crowd-sourcing"/>
              <p:cNvSpPr txBox="1"/>
              <p:nvPr/>
            </p:nvSpPr>
            <p:spPr>
              <a:xfrm>
                <a:off x="180567" y="815412"/>
                <a:ext cx="2540001" cy="1302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ctr" defTabSz="584200">
                  <a:defRPr sz="3900">
                    <a:latin typeface="Helvetica Neue"/>
                    <a:ea typeface="Helvetica Neue"/>
                    <a:cs typeface="Helvetica Neue"/>
                    <a:sym typeface="Helvetica Neue"/>
                  </a:defRPr>
                </a:lvl1pPr>
              </a:lstStyle>
              <a:p>
                <a:r>
                  <a:rPr sz="2742"/>
                  <a:t>Crowd-sourcing</a:t>
                </a:r>
              </a:p>
            </p:txBody>
          </p:sp>
        </p:grpSp>
        <p:sp>
          <p:nvSpPr>
            <p:cNvPr id="246" name="“Outsourcing a job traditionally performed by an employee to an undefined, generally large group of people via open call.”"/>
            <p:cNvSpPr txBox="1"/>
            <p:nvPr/>
          </p:nvSpPr>
          <p:spPr>
            <a:xfrm>
              <a:off x="0" y="1632048"/>
              <a:ext cx="5486400" cy="19490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i="1">
                  <a:latin typeface="Times New Roman"/>
                  <a:ea typeface="Times New Roman"/>
                  <a:cs typeface="Times New Roman"/>
                  <a:sym typeface="Times New Roman"/>
                </a:defRPr>
              </a:lvl1pPr>
            </a:lstStyle>
            <a:p>
              <a:r>
                <a:rPr sz="2109" dirty="0"/>
                <a:t>“Outsourcing a job traditionally performed by an employee to an undefined, generally large group of people via open call.”</a:t>
              </a:r>
            </a:p>
          </p:txBody>
        </p:sp>
      </p:grpSp>
      <p:grpSp>
        <p:nvGrpSpPr>
          <p:cNvPr id="252" name="Group"/>
          <p:cNvGrpSpPr/>
          <p:nvPr/>
        </p:nvGrpSpPr>
        <p:grpSpPr>
          <a:xfrm>
            <a:off x="6245984" y="1456231"/>
            <a:ext cx="5625353" cy="2795896"/>
            <a:chOff x="0" y="0"/>
            <a:chExt cx="8000502" cy="3976385"/>
          </a:xfrm>
        </p:grpSpPr>
        <p:grpSp>
          <p:nvGrpSpPr>
            <p:cNvPr id="250" name="Group"/>
            <p:cNvGrpSpPr/>
            <p:nvPr/>
          </p:nvGrpSpPr>
          <p:grpSpPr>
            <a:xfrm>
              <a:off x="0" y="0"/>
              <a:ext cx="2933700" cy="2933700"/>
              <a:chOff x="0" y="0"/>
              <a:chExt cx="2933700" cy="2933700"/>
            </a:xfrm>
          </p:grpSpPr>
          <p:sp>
            <p:nvSpPr>
              <p:cNvPr id="248" name="Circle"/>
              <p:cNvSpPr/>
              <p:nvPr/>
            </p:nvSpPr>
            <p:spPr>
              <a:xfrm>
                <a:off x="0" y="0"/>
                <a:ext cx="2933700" cy="2933700"/>
              </a:xfrm>
              <a:prstGeom prst="ellipse">
                <a:avLst/>
              </a:prstGeom>
              <a:solidFill>
                <a:srgbClr val="0096FF">
                  <a:alpha val="33000"/>
                </a:srgbClr>
              </a:solidFill>
              <a:ln w="25400" cap="flat">
                <a:solidFill>
                  <a:srgbClr val="000000"/>
                </a:solidFill>
                <a:prstDash val="solid"/>
                <a:miter lim="400000"/>
              </a:ln>
              <a:effectLst/>
            </p:spPr>
            <p:txBody>
              <a:bodyPr wrap="square" lIns="35719" tIns="35719" rIns="35719" bIns="35719" numCol="1" anchor="ctr">
                <a:noAutofit/>
              </a:bodyPr>
              <a:lstStyle/>
              <a:p>
                <a:pPr algn="ctr" defTabSz="410751">
                  <a:defRPr sz="4000" i="1">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249" name="The Sharing  Economy"/>
              <p:cNvSpPr/>
              <p:nvPr/>
            </p:nvSpPr>
            <p:spPr>
              <a:xfrm>
                <a:off x="196850" y="515344"/>
                <a:ext cx="2540000" cy="19030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ctr" defTabSz="584200">
                  <a:defRPr sz="3900">
                    <a:latin typeface="Helvetica Neue"/>
                    <a:ea typeface="Helvetica Neue"/>
                    <a:cs typeface="Helvetica Neue"/>
                    <a:sym typeface="Helvetica Neue"/>
                  </a:defRPr>
                </a:lvl1pPr>
              </a:lstStyle>
              <a:p>
                <a:r>
                  <a:rPr sz="2742" dirty="0"/>
                  <a:t>The Sharing  Economy</a:t>
                </a:r>
              </a:p>
            </p:txBody>
          </p:sp>
        </p:grpSp>
        <p:sp>
          <p:nvSpPr>
            <p:cNvPr id="251" name="“An economic system in which assets or services are shared between private individuals, either for free or for a fee, typically by means of the Internet:.”"/>
            <p:cNvSpPr/>
            <p:nvPr/>
          </p:nvSpPr>
          <p:spPr>
            <a:xfrm>
              <a:off x="3041853" y="1104077"/>
              <a:ext cx="4958649" cy="287230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i="1">
                  <a:latin typeface="Times New Roman"/>
                  <a:ea typeface="Times New Roman"/>
                  <a:cs typeface="Times New Roman"/>
                  <a:sym typeface="Times New Roman"/>
                </a:defRPr>
              </a:lvl1pPr>
            </a:lstStyle>
            <a:p>
              <a:r>
                <a:rPr sz="2109" dirty="0"/>
                <a:t>“An economic system in which assets or services are shared between private individuals, either for free or for a fee, typically by means of the Internet.”</a:t>
              </a:r>
            </a:p>
          </p:txBody>
        </p:sp>
      </p:grpSp>
      <p:grpSp>
        <p:nvGrpSpPr>
          <p:cNvPr id="256" name="Group"/>
          <p:cNvGrpSpPr/>
          <p:nvPr/>
        </p:nvGrpSpPr>
        <p:grpSpPr>
          <a:xfrm>
            <a:off x="4385112" y="4282257"/>
            <a:ext cx="4887319" cy="2286543"/>
            <a:chOff x="0" y="0"/>
            <a:chExt cx="6950853" cy="3251970"/>
          </a:xfrm>
        </p:grpSpPr>
        <p:sp>
          <p:nvSpPr>
            <p:cNvPr id="253" name="Circle"/>
            <p:cNvSpPr/>
            <p:nvPr/>
          </p:nvSpPr>
          <p:spPr>
            <a:xfrm>
              <a:off x="495300" y="0"/>
              <a:ext cx="2933700" cy="2933700"/>
            </a:xfrm>
            <a:prstGeom prst="ellipse">
              <a:avLst/>
            </a:prstGeom>
            <a:solidFill>
              <a:srgbClr val="008F00">
                <a:alpha val="46000"/>
              </a:srgbClr>
            </a:solidFill>
            <a:ln w="25400" cap="flat">
              <a:solidFill>
                <a:srgbClr val="000000"/>
              </a:solidFill>
              <a:prstDash val="solid"/>
              <a:miter lim="400000"/>
            </a:ln>
            <a:effectLst/>
          </p:spPr>
          <p:txBody>
            <a:bodyPr wrap="square" lIns="35719" tIns="35719" rIns="35719" bIns="35719" numCol="1" anchor="ctr">
              <a:noAutofit/>
            </a:bodyPr>
            <a:lstStyle/>
            <a:p>
              <a:pPr algn="ctr" defTabSz="410751">
                <a:defRPr sz="4000" i="1">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254" name="Data Mining"/>
            <p:cNvSpPr/>
            <p:nvPr/>
          </p:nvSpPr>
          <p:spPr>
            <a:xfrm>
              <a:off x="0" y="1090083"/>
              <a:ext cx="3936999" cy="7027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lgn="ctr" defTabSz="584200">
                <a:defRPr sz="3900">
                  <a:latin typeface="Helvetica Neue"/>
                  <a:ea typeface="Helvetica Neue"/>
                  <a:cs typeface="Helvetica Neue"/>
                  <a:sym typeface="Helvetica Neue"/>
                </a:defRPr>
              </a:lvl1pPr>
            </a:lstStyle>
            <a:p>
              <a:r>
                <a:rPr sz="2742"/>
                <a:t>Data Mining</a:t>
              </a:r>
            </a:p>
          </p:txBody>
        </p:sp>
        <p:sp>
          <p:nvSpPr>
            <p:cNvPr id="255" name="“Applying algorithms to extract patterns from data.”"/>
            <p:cNvSpPr/>
            <p:nvPr/>
          </p:nvSpPr>
          <p:spPr>
            <a:xfrm>
              <a:off x="3379284" y="1764520"/>
              <a:ext cx="3571569" cy="148745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i="1">
                  <a:latin typeface="Times New Roman"/>
                  <a:ea typeface="Times New Roman"/>
                  <a:cs typeface="Times New Roman"/>
                  <a:sym typeface="Times New Roman"/>
                </a:defRPr>
              </a:lvl1pPr>
            </a:lstStyle>
            <a:p>
              <a:r>
                <a:rPr sz="2109" dirty="0"/>
                <a:t>“Applying algorithms to extract patterns from data.”</a:t>
              </a:r>
            </a:p>
          </p:txBody>
        </p:sp>
      </p:grpSp>
    </p:spTree>
    <p:extLst>
      <p:ext uri="{BB962C8B-B14F-4D97-AF65-F5344CB8AC3E}">
        <p14:creationId xmlns:p14="http://schemas.microsoft.com/office/powerpoint/2010/main" val="159956270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240"/>
                                        </p:tgtEl>
                                        <p:attrNameLst>
                                          <p:attrName>style.visibility</p:attrName>
                                        </p:attrNameLst>
                                      </p:cBhvr>
                                      <p:to>
                                        <p:strVal val="visible"/>
                                      </p:to>
                                    </p:set>
                                    <p:animEffect transition="in" filter="fade">
                                      <p:cBhvr>
                                        <p:cTn id="7" dur="10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247"/>
                                        </p:tgtEl>
                                        <p:attrNameLst>
                                          <p:attrName>style.visibility</p:attrName>
                                        </p:attrNameLst>
                                      </p:cBhvr>
                                      <p:to>
                                        <p:strVal val="visible"/>
                                      </p:to>
                                    </p:set>
                                    <p:animEffect transition="in" filter="fade">
                                      <p:cBhvr>
                                        <p:cTn id="12" dur="10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252"/>
                                        </p:tgtEl>
                                        <p:attrNameLst>
                                          <p:attrName>style.visibility</p:attrName>
                                        </p:attrNameLst>
                                      </p:cBhvr>
                                      <p:to>
                                        <p:strVal val="visible"/>
                                      </p:to>
                                    </p:set>
                                    <p:animEffect transition="in" filter="fade">
                                      <p:cBhvr>
                                        <p:cTn id="17" dur="1000"/>
                                        <p:tgtEl>
                                          <p:spTgt spid="2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0" nodeType="clickEffect">
                                  <p:stCondLst>
                                    <p:cond delay="0"/>
                                  </p:stCondLst>
                                  <p:iterate>
                                    <p:tmAbs val="0"/>
                                  </p:iterate>
                                  <p:childTnLst>
                                    <p:set>
                                      <p:cBhvr>
                                        <p:cTn id="21" fill="hold"/>
                                        <p:tgtEl>
                                          <p:spTgt spid="256"/>
                                        </p:tgtEl>
                                        <p:attrNameLst>
                                          <p:attrName>style.visibility</p:attrName>
                                        </p:attrNameLst>
                                      </p:cBhvr>
                                      <p:to>
                                        <p:strVal val="visible"/>
                                      </p:to>
                                    </p:set>
                                    <p:animEffect transition="in" filter="fade">
                                      <p:cBhvr>
                                        <p:cTn id="22" dur="1000"/>
                                        <p:tgtEl>
                                          <p:spTgt spid="2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0" nodeType="clickEffect">
                                  <p:stCondLst>
                                    <p:cond delay="0"/>
                                  </p:stCondLst>
                                  <p:iterate>
                                    <p:tmAbs val="0"/>
                                  </p:iterate>
                                  <p:childTnLst>
                                    <p:set>
                                      <p:cBhvr>
                                        <p:cTn id="26" fill="hold"/>
                                        <p:tgtEl>
                                          <p:spTgt spid="235"/>
                                        </p:tgtEl>
                                        <p:attrNameLst>
                                          <p:attrName>style.visibility</p:attrName>
                                        </p:attrNameLst>
                                      </p:cBhvr>
                                      <p:to>
                                        <p:strVal val="visible"/>
                                      </p:to>
                                    </p:set>
                                    <p:animEffect transition="in" filter="fade">
                                      <p:cBhvr>
                                        <p:cTn id="27" dur="10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advAuto="0"/>
      <p:bldP spid="240" grpId="0" animBg="1" advAuto="0"/>
      <p:bldP spid="247" grpId="0" animBg="1" advAuto="0"/>
      <p:bldP spid="252" grpId="0" animBg="1" advAuto="0"/>
      <p:bldP spid="256"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301A-50FE-F54D-94A5-885CC3E5346E}"/>
              </a:ext>
            </a:extLst>
          </p:cNvPr>
          <p:cNvSpPr>
            <a:spLocks noGrp="1"/>
          </p:cNvSpPr>
          <p:nvPr>
            <p:ph type="title"/>
          </p:nvPr>
        </p:nvSpPr>
        <p:spPr/>
        <p:txBody>
          <a:bodyPr/>
          <a:lstStyle/>
          <a:p>
            <a:r>
              <a:rPr lang="en-US" dirty="0"/>
              <a:t>Implicit Work</a:t>
            </a:r>
          </a:p>
        </p:txBody>
      </p:sp>
      <p:sp>
        <p:nvSpPr>
          <p:cNvPr id="3" name="Text Placeholder 2">
            <a:extLst>
              <a:ext uri="{FF2B5EF4-FFF2-40B4-BE49-F238E27FC236}">
                <a16:creationId xmlns:a16="http://schemas.microsoft.com/office/drawing/2014/main" id="{CFB0AE95-B69A-C748-8280-AACF63BC91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9837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7B86-C250-984B-8CD5-C6B4DE803541}"/>
              </a:ext>
            </a:extLst>
          </p:cNvPr>
          <p:cNvSpPr>
            <a:spLocks noGrp="1"/>
          </p:cNvSpPr>
          <p:nvPr>
            <p:ph type="title"/>
          </p:nvPr>
        </p:nvSpPr>
        <p:spPr/>
        <p:txBody>
          <a:bodyPr/>
          <a:lstStyle/>
          <a:p>
            <a:r>
              <a:rPr lang="en-US" dirty="0"/>
              <a:t>CAPTCHA</a:t>
            </a:r>
          </a:p>
        </p:txBody>
      </p:sp>
      <p:pic>
        <p:nvPicPr>
          <p:cNvPr id="3" name="url?sa=i&amp;rct=j&amp;q=&amp;esrc=s&amp;source=images&amp;cd=&amp;docid=l1Tqi6rs_5gpqM&amp;tbnid=5xjSpbmsb8fi1M-&amp;ved=0CAUQjRw&amp;url=http%3A%2F%2Firevolution.net%2F2013%2F06%2F17%2Frecaptcha-for-disaster-response%2F&amp;ei=t6cvUqv4KNj.png" descr="url?sa=i&amp;rct=j&amp;q=&amp;esrc=s&amp;source=images&amp;cd=&amp;docid=l1Tqi6rs_5gpqM&amp;tbnid=5xjSpbmsb8fi1M-&amp;ved=0CAUQjRw&amp;url=http%3A%2F%2Firevolution.net%2F2013%2F06%2F17%2Frecaptcha-for-disaster-response%2F&amp;ei=t6cvUqv4KNj.png">
            <a:extLst>
              <a:ext uri="{FF2B5EF4-FFF2-40B4-BE49-F238E27FC236}">
                <a16:creationId xmlns:a16="http://schemas.microsoft.com/office/drawing/2014/main" id="{B63EF568-E612-3748-897A-9BAEE9D9080A}"/>
              </a:ext>
            </a:extLst>
          </p:cNvPr>
          <p:cNvPicPr>
            <a:picLocks noChangeAspect="1"/>
          </p:cNvPicPr>
          <p:nvPr/>
        </p:nvPicPr>
        <p:blipFill>
          <a:blip r:embed="rId3"/>
          <a:stretch>
            <a:fillRect/>
          </a:stretch>
        </p:blipFill>
        <p:spPr>
          <a:xfrm>
            <a:off x="3076485" y="1137177"/>
            <a:ext cx="6452088" cy="5242322"/>
          </a:xfrm>
          <a:prstGeom prst="rect">
            <a:avLst/>
          </a:prstGeom>
          <a:ln w="12700">
            <a:miter lim="400000"/>
          </a:ln>
        </p:spPr>
      </p:pic>
    </p:spTree>
    <p:extLst>
      <p:ext uri="{BB962C8B-B14F-4D97-AF65-F5344CB8AC3E}">
        <p14:creationId xmlns:p14="http://schemas.microsoft.com/office/powerpoint/2010/main" val="1236925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Screenshot 2019-01-11 11.46.21.png" descr="Screenshot 2019-01-11 11.46.21.png"/>
          <p:cNvPicPr>
            <a:picLocks noChangeAspect="1"/>
          </p:cNvPicPr>
          <p:nvPr/>
        </p:nvPicPr>
        <p:blipFill>
          <a:blip r:embed="rId2"/>
          <a:stretch>
            <a:fillRect/>
          </a:stretch>
        </p:blipFill>
        <p:spPr>
          <a:xfrm>
            <a:off x="-789964" y="-1142922"/>
            <a:ext cx="13771928" cy="9784798"/>
          </a:xfrm>
          <a:prstGeom prst="rect">
            <a:avLst/>
          </a:prstGeom>
          <a:ln w="12700">
            <a:miter lim="400000"/>
          </a:ln>
        </p:spPr>
      </p:pic>
    </p:spTree>
    <p:extLst>
      <p:ext uri="{BB962C8B-B14F-4D97-AF65-F5344CB8AC3E}">
        <p14:creationId xmlns:p14="http://schemas.microsoft.com/office/powerpoint/2010/main" val="75743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shot 2019-01-11 11.46.27.png" descr="Screenshot 2019-01-11 11.46.27.png">
            <a:extLst>
              <a:ext uri="{FF2B5EF4-FFF2-40B4-BE49-F238E27FC236}">
                <a16:creationId xmlns:a16="http://schemas.microsoft.com/office/drawing/2014/main" id="{E7732376-A86E-AB44-A312-1B583A0B3644}"/>
              </a:ext>
            </a:extLst>
          </p:cNvPr>
          <p:cNvPicPr>
            <a:picLocks noChangeAspect="1"/>
          </p:cNvPicPr>
          <p:nvPr/>
        </p:nvPicPr>
        <p:blipFill>
          <a:blip r:embed="rId2"/>
          <a:stretch>
            <a:fillRect/>
          </a:stretch>
        </p:blipFill>
        <p:spPr>
          <a:xfrm>
            <a:off x="-798039" y="-1142922"/>
            <a:ext cx="13780002" cy="9790533"/>
          </a:xfrm>
          <a:prstGeom prst="rect">
            <a:avLst/>
          </a:prstGeom>
          <a:ln w="12700">
            <a:miter lim="400000"/>
          </a:ln>
        </p:spPr>
      </p:pic>
    </p:spTree>
    <p:extLst>
      <p:ext uri="{BB962C8B-B14F-4D97-AF65-F5344CB8AC3E}">
        <p14:creationId xmlns:p14="http://schemas.microsoft.com/office/powerpoint/2010/main" val="1275322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shot 2019-01-11 11.46.46.png" descr="Screenshot 2019-01-11 11.46.46.png">
            <a:extLst>
              <a:ext uri="{FF2B5EF4-FFF2-40B4-BE49-F238E27FC236}">
                <a16:creationId xmlns:a16="http://schemas.microsoft.com/office/drawing/2014/main" id="{5539A497-66B3-DB4B-BE8C-D9D8C7516946}"/>
              </a:ext>
            </a:extLst>
          </p:cNvPr>
          <p:cNvPicPr>
            <a:picLocks noChangeAspect="1"/>
          </p:cNvPicPr>
          <p:nvPr/>
        </p:nvPicPr>
        <p:blipFill>
          <a:blip r:embed="rId2"/>
          <a:stretch>
            <a:fillRect/>
          </a:stretch>
        </p:blipFill>
        <p:spPr>
          <a:xfrm>
            <a:off x="-798039" y="-1142923"/>
            <a:ext cx="13780002" cy="9790533"/>
          </a:xfrm>
          <a:prstGeom prst="rect">
            <a:avLst/>
          </a:prstGeom>
          <a:ln w="12700">
            <a:miter lim="400000"/>
          </a:ln>
        </p:spPr>
      </p:pic>
    </p:spTree>
    <p:extLst>
      <p:ext uri="{BB962C8B-B14F-4D97-AF65-F5344CB8AC3E}">
        <p14:creationId xmlns:p14="http://schemas.microsoft.com/office/powerpoint/2010/main" val="3406869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1333-5CD0-CB46-869E-292432E4299B}"/>
              </a:ext>
            </a:extLst>
          </p:cNvPr>
          <p:cNvSpPr>
            <a:spLocks noGrp="1"/>
          </p:cNvSpPr>
          <p:nvPr>
            <p:ph type="title"/>
          </p:nvPr>
        </p:nvSpPr>
        <p:spPr/>
        <p:txBody>
          <a:bodyPr/>
          <a:lstStyle/>
          <a:p>
            <a:r>
              <a:rPr lang="en-US" dirty="0"/>
              <a:t>Microwork</a:t>
            </a:r>
          </a:p>
        </p:txBody>
      </p:sp>
      <p:sp>
        <p:nvSpPr>
          <p:cNvPr id="3" name="Text Placeholder 2">
            <a:extLst>
              <a:ext uri="{FF2B5EF4-FFF2-40B4-BE49-F238E27FC236}">
                <a16:creationId xmlns:a16="http://schemas.microsoft.com/office/drawing/2014/main" id="{D1E3B532-94E5-D24D-8924-5E72741166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72881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mturk-welcome.png" descr="mturk-welcome.png"/>
          <p:cNvPicPr>
            <a:picLocks noChangeAspect="1"/>
          </p:cNvPicPr>
          <p:nvPr/>
        </p:nvPicPr>
        <p:blipFill>
          <a:blip r:embed="rId2"/>
          <a:stretch>
            <a:fillRect/>
          </a:stretch>
        </p:blipFill>
        <p:spPr>
          <a:xfrm>
            <a:off x="1524000" y="-321468"/>
            <a:ext cx="9145232" cy="7956352"/>
          </a:xfrm>
          <a:prstGeom prst="rect">
            <a:avLst/>
          </a:prstGeom>
          <a:ln w="12700">
            <a:miter lim="400000"/>
          </a:ln>
        </p:spPr>
      </p:pic>
    </p:spTree>
    <p:extLst>
      <p:ext uri="{BB962C8B-B14F-4D97-AF65-F5344CB8AC3E}">
        <p14:creationId xmlns:p14="http://schemas.microsoft.com/office/powerpoint/2010/main" val="630913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 name="Turk-engraving5.jpg" descr="Turk-engraving5.jpg"/>
          <p:cNvPicPr>
            <a:picLocks noChangeAspect="1"/>
          </p:cNvPicPr>
          <p:nvPr/>
        </p:nvPicPr>
        <p:blipFill>
          <a:blip r:embed="rId2"/>
          <a:stretch>
            <a:fillRect/>
          </a:stretch>
        </p:blipFill>
        <p:spPr>
          <a:xfrm>
            <a:off x="1524000" y="35719"/>
            <a:ext cx="9161859" cy="7833390"/>
          </a:xfrm>
          <a:prstGeom prst="rect">
            <a:avLst/>
          </a:prstGeom>
          <a:ln w="12700">
            <a:miter lim="400000"/>
          </a:ln>
        </p:spPr>
      </p:pic>
      <p:pic>
        <p:nvPicPr>
          <p:cNvPr id="364" name="Turk-engraving5.jpg" descr="Turk-engraving5.jpg"/>
          <p:cNvPicPr>
            <a:picLocks noChangeAspect="1"/>
          </p:cNvPicPr>
          <p:nvPr/>
        </p:nvPicPr>
        <p:blipFill>
          <a:blip r:embed="rId2"/>
          <a:stretch>
            <a:fillRect/>
          </a:stretch>
        </p:blipFill>
        <p:spPr>
          <a:xfrm>
            <a:off x="1613297" y="-232172"/>
            <a:ext cx="9161859" cy="7833390"/>
          </a:xfrm>
          <a:prstGeom prst="rect">
            <a:avLst/>
          </a:prstGeom>
          <a:ln w="12700">
            <a:miter lim="400000"/>
          </a:ln>
        </p:spPr>
      </p:pic>
    </p:spTree>
    <p:extLst>
      <p:ext uri="{BB962C8B-B14F-4D97-AF65-F5344CB8AC3E}">
        <p14:creationId xmlns:p14="http://schemas.microsoft.com/office/powerpoint/2010/main" val="1559278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Tuerkischer_schachspieler_racknitz3.jpg" descr="Tuerkischer_schachspieler_racknitz3.jpg"/>
          <p:cNvPicPr>
            <a:picLocks noChangeAspect="1"/>
          </p:cNvPicPr>
          <p:nvPr/>
        </p:nvPicPr>
        <p:blipFill>
          <a:blip r:embed="rId2"/>
          <a:stretch>
            <a:fillRect/>
          </a:stretch>
        </p:blipFill>
        <p:spPr>
          <a:xfrm>
            <a:off x="1524000" y="-821531"/>
            <a:ext cx="10028039" cy="9041949"/>
          </a:xfrm>
          <a:prstGeom prst="rect">
            <a:avLst/>
          </a:prstGeom>
          <a:ln w="12700">
            <a:miter lim="400000"/>
          </a:ln>
        </p:spPr>
      </p:pic>
    </p:spTree>
    <p:extLst>
      <p:ext uri="{BB962C8B-B14F-4D97-AF65-F5344CB8AC3E}">
        <p14:creationId xmlns:p14="http://schemas.microsoft.com/office/powerpoint/2010/main" val="1578212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hit-postcard.png" descr="hit-postcard.png"/>
          <p:cNvPicPr>
            <a:picLocks noChangeAspect="1"/>
          </p:cNvPicPr>
          <p:nvPr/>
        </p:nvPicPr>
        <p:blipFill>
          <a:blip r:embed="rId2"/>
          <a:stretch>
            <a:fillRect/>
          </a:stretch>
        </p:blipFill>
        <p:spPr>
          <a:xfrm>
            <a:off x="1524000" y="-357187"/>
            <a:ext cx="9054703" cy="8894645"/>
          </a:xfrm>
          <a:prstGeom prst="rect">
            <a:avLst/>
          </a:prstGeom>
          <a:ln w="12700">
            <a:miter lim="400000"/>
          </a:ln>
        </p:spPr>
      </p:pic>
      <p:pic>
        <p:nvPicPr>
          <p:cNvPr id="369" name="blank.png" descr="blank.png"/>
          <p:cNvPicPr>
            <a:picLocks noChangeAspect="1"/>
          </p:cNvPicPr>
          <p:nvPr/>
        </p:nvPicPr>
        <p:blipFill>
          <a:blip r:embed="rId3"/>
          <a:stretch>
            <a:fillRect/>
          </a:stretch>
        </p:blipFill>
        <p:spPr>
          <a:xfrm>
            <a:off x="1804035" y="3008571"/>
            <a:ext cx="8138161" cy="5518070"/>
          </a:xfrm>
          <a:prstGeom prst="rect">
            <a:avLst/>
          </a:prstGeom>
          <a:ln w="12700">
            <a:miter lim="400000"/>
          </a:ln>
        </p:spPr>
      </p:pic>
      <p:pic>
        <p:nvPicPr>
          <p:cNvPr id="370" name="questions.png" descr="questions.png"/>
          <p:cNvPicPr>
            <a:picLocks noChangeAspect="1"/>
          </p:cNvPicPr>
          <p:nvPr/>
        </p:nvPicPr>
        <p:blipFill>
          <a:blip r:embed="rId4"/>
          <a:stretch>
            <a:fillRect/>
          </a:stretch>
        </p:blipFill>
        <p:spPr>
          <a:xfrm>
            <a:off x="1774032" y="5598914"/>
            <a:ext cx="6205990" cy="1419820"/>
          </a:xfrm>
          <a:prstGeom prst="rect">
            <a:avLst/>
          </a:prstGeom>
          <a:ln w="12700">
            <a:miter lim="400000"/>
          </a:ln>
        </p:spPr>
      </p:pic>
      <p:pic>
        <p:nvPicPr>
          <p:cNvPr id="371" name="questions2.png" descr="questions2.png"/>
          <p:cNvPicPr>
            <a:picLocks noChangeAspect="1"/>
          </p:cNvPicPr>
          <p:nvPr/>
        </p:nvPicPr>
        <p:blipFill>
          <a:blip r:embed="rId5"/>
          <a:stretch>
            <a:fillRect/>
          </a:stretch>
        </p:blipFill>
        <p:spPr>
          <a:xfrm>
            <a:off x="8024813" y="5786438"/>
            <a:ext cx="1741289" cy="1202865"/>
          </a:xfrm>
          <a:prstGeom prst="rect">
            <a:avLst/>
          </a:prstGeom>
          <a:ln w="12700">
            <a:miter lim="400000"/>
          </a:ln>
        </p:spPr>
      </p:pic>
      <p:pic>
        <p:nvPicPr>
          <p:cNvPr id="372" name="postcard.jpg" descr="postcard.jpg"/>
          <p:cNvPicPr>
            <a:picLocks noChangeAspect="1"/>
          </p:cNvPicPr>
          <p:nvPr/>
        </p:nvPicPr>
        <p:blipFill>
          <a:blip r:embed="rId6"/>
          <a:stretch>
            <a:fillRect/>
          </a:stretch>
        </p:blipFill>
        <p:spPr>
          <a:xfrm>
            <a:off x="1899047" y="2999258"/>
            <a:ext cx="4423410" cy="2802584"/>
          </a:xfrm>
          <a:prstGeom prst="rect">
            <a:avLst/>
          </a:prstGeom>
          <a:ln w="12700">
            <a:miter lim="400000"/>
          </a:ln>
        </p:spPr>
      </p:pic>
    </p:spTree>
    <p:extLst>
      <p:ext uri="{BB962C8B-B14F-4D97-AF65-F5344CB8AC3E}">
        <p14:creationId xmlns:p14="http://schemas.microsoft.com/office/powerpoint/2010/main" val="3380963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F8F8F"/>
        </a:solidFill>
        <a:effectLst/>
      </p:bgPr>
    </p:bg>
    <p:spTree>
      <p:nvGrpSpPr>
        <p:cNvPr id="1" name=""/>
        <p:cNvGrpSpPr/>
        <p:nvPr/>
      </p:nvGrpSpPr>
      <p:grpSpPr>
        <a:xfrm>
          <a:off x="0" y="0"/>
          <a:ext cx="0" cy="0"/>
          <a:chOff x="0" y="0"/>
          <a:chExt cx="0" cy="0"/>
        </a:xfrm>
      </p:grpSpPr>
      <p:grpSp>
        <p:nvGrpSpPr>
          <p:cNvPr id="261" name="Francis_Galton_1850s.jpg"/>
          <p:cNvGrpSpPr/>
          <p:nvPr/>
        </p:nvGrpSpPr>
        <p:grpSpPr>
          <a:xfrm>
            <a:off x="3890367" y="866180"/>
            <a:ext cx="3848695" cy="5119688"/>
            <a:chOff x="0" y="0"/>
            <a:chExt cx="5473700" cy="7281333"/>
          </a:xfrm>
        </p:grpSpPr>
        <p:pic>
          <p:nvPicPr>
            <p:cNvPr id="260" name="Francis_Galton_1850s.jpg" descr="Francis_Galton_1850s.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215900" y="139700"/>
              <a:ext cx="5041900" cy="6722534"/>
            </a:xfrm>
            <a:prstGeom prst="rect">
              <a:avLst/>
            </a:prstGeom>
            <a:ln>
              <a:noFill/>
            </a:ln>
            <a:effectLst/>
          </p:spPr>
        </p:pic>
        <p:pic>
          <p:nvPicPr>
            <p:cNvPr id="259" name="Francis_Galton_1850s.jpg" descr="Francis_Galton_1850s.jpg"/>
            <p:cNvPicPr>
              <a:picLocks/>
            </p:cNvPicPr>
            <p:nvPr/>
          </p:nvPicPr>
          <p:blipFill>
            <a:blip r:embed="rId4"/>
            <a:stretch>
              <a:fillRect/>
            </a:stretch>
          </p:blipFill>
          <p:spPr>
            <a:xfrm>
              <a:off x="0" y="0"/>
              <a:ext cx="5473700" cy="7281334"/>
            </a:xfrm>
            <a:prstGeom prst="rect">
              <a:avLst/>
            </a:prstGeom>
            <a:effectLst/>
          </p:spPr>
        </p:pic>
      </p:grpSp>
      <p:sp>
        <p:nvSpPr>
          <p:cNvPr id="262" name="Francis Galton"/>
          <p:cNvSpPr txBox="1"/>
          <p:nvPr/>
        </p:nvSpPr>
        <p:spPr>
          <a:xfrm>
            <a:off x="7430586" y="5833760"/>
            <a:ext cx="2652971" cy="548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400">
                <a:solidFill>
                  <a:srgbClr val="FFFFFF"/>
                </a:solidFill>
                <a:latin typeface="Helvetica Neue"/>
                <a:ea typeface="Helvetica Neue"/>
                <a:cs typeface="Helvetica Neue"/>
                <a:sym typeface="Helvetica Neue"/>
              </a:defRPr>
            </a:lvl1pPr>
          </a:lstStyle>
          <a:p>
            <a:r>
              <a:rPr sz="3094"/>
              <a:t>Francis Galton</a:t>
            </a:r>
          </a:p>
        </p:txBody>
      </p:sp>
    </p:spTree>
    <p:extLst>
      <p:ext uri="{BB962C8B-B14F-4D97-AF65-F5344CB8AC3E}">
        <p14:creationId xmlns:p14="http://schemas.microsoft.com/office/powerpoint/2010/main" val="3653201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hit-postcard.png" descr="hit-postcard.png"/>
          <p:cNvPicPr>
            <a:picLocks noChangeAspect="1"/>
          </p:cNvPicPr>
          <p:nvPr/>
        </p:nvPicPr>
        <p:blipFill>
          <a:blip r:embed="rId2"/>
          <a:stretch>
            <a:fillRect/>
          </a:stretch>
        </p:blipFill>
        <p:spPr>
          <a:xfrm>
            <a:off x="1524000" y="-357187"/>
            <a:ext cx="9054703" cy="8894645"/>
          </a:xfrm>
          <a:prstGeom prst="rect">
            <a:avLst/>
          </a:prstGeom>
          <a:ln w="12700">
            <a:miter lim="400000"/>
          </a:ln>
        </p:spPr>
      </p:pic>
      <p:pic>
        <p:nvPicPr>
          <p:cNvPr id="375" name="blank.png" descr="blank.png"/>
          <p:cNvPicPr>
            <a:picLocks noChangeAspect="1"/>
          </p:cNvPicPr>
          <p:nvPr/>
        </p:nvPicPr>
        <p:blipFill>
          <a:blip r:embed="rId3"/>
          <a:stretch>
            <a:fillRect/>
          </a:stretch>
        </p:blipFill>
        <p:spPr>
          <a:xfrm>
            <a:off x="1804035" y="3008571"/>
            <a:ext cx="8138161" cy="5518070"/>
          </a:xfrm>
          <a:prstGeom prst="rect">
            <a:avLst/>
          </a:prstGeom>
          <a:ln w="12700">
            <a:miter lim="400000"/>
          </a:ln>
        </p:spPr>
      </p:pic>
      <p:pic>
        <p:nvPicPr>
          <p:cNvPr id="376" name="questions.png" descr="questions.png"/>
          <p:cNvPicPr>
            <a:picLocks noChangeAspect="1"/>
          </p:cNvPicPr>
          <p:nvPr/>
        </p:nvPicPr>
        <p:blipFill>
          <a:blip r:embed="rId4"/>
          <a:stretch>
            <a:fillRect/>
          </a:stretch>
        </p:blipFill>
        <p:spPr>
          <a:xfrm>
            <a:off x="1774032" y="5598914"/>
            <a:ext cx="6205990" cy="1419820"/>
          </a:xfrm>
          <a:prstGeom prst="rect">
            <a:avLst/>
          </a:prstGeom>
          <a:ln w="12700">
            <a:miter lim="400000"/>
          </a:ln>
        </p:spPr>
      </p:pic>
      <p:pic>
        <p:nvPicPr>
          <p:cNvPr id="377" name="questions2.png" descr="questions2.png"/>
          <p:cNvPicPr>
            <a:picLocks noChangeAspect="1"/>
          </p:cNvPicPr>
          <p:nvPr/>
        </p:nvPicPr>
        <p:blipFill>
          <a:blip r:embed="rId5"/>
          <a:stretch>
            <a:fillRect/>
          </a:stretch>
        </p:blipFill>
        <p:spPr>
          <a:xfrm>
            <a:off x="8024813" y="5786438"/>
            <a:ext cx="1741289" cy="1202865"/>
          </a:xfrm>
          <a:prstGeom prst="rect">
            <a:avLst/>
          </a:prstGeom>
          <a:ln w="12700">
            <a:miter lim="400000"/>
          </a:ln>
        </p:spPr>
      </p:pic>
      <p:pic>
        <p:nvPicPr>
          <p:cNvPr id="378" name="postcard.jpg" descr="postcard.jpg"/>
          <p:cNvPicPr>
            <a:picLocks noChangeAspect="1"/>
          </p:cNvPicPr>
          <p:nvPr/>
        </p:nvPicPr>
        <p:blipFill>
          <a:blip r:embed="rId6"/>
          <a:stretch>
            <a:fillRect/>
          </a:stretch>
        </p:blipFill>
        <p:spPr>
          <a:xfrm>
            <a:off x="1899047" y="2999258"/>
            <a:ext cx="4423410" cy="2802584"/>
          </a:xfrm>
          <a:prstGeom prst="rect">
            <a:avLst/>
          </a:prstGeom>
          <a:ln w="12700">
            <a:miter lim="400000"/>
          </a:ln>
        </p:spPr>
      </p:pic>
      <p:sp>
        <p:nvSpPr>
          <p:cNvPr id="379" name="Rectangle"/>
          <p:cNvSpPr/>
          <p:nvPr/>
        </p:nvSpPr>
        <p:spPr>
          <a:xfrm>
            <a:off x="1282898" y="0"/>
            <a:ext cx="9786938" cy="7822406"/>
          </a:xfrm>
          <a:prstGeom prst="rect">
            <a:avLst/>
          </a:prstGeom>
          <a:solidFill>
            <a:srgbClr val="FFFFFF">
              <a:alpha val="80000"/>
            </a:srgbClr>
          </a:solidFill>
          <a:ln w="12700">
            <a:miter lim="400000"/>
          </a:ln>
        </p:spPr>
        <p:txBody>
          <a:bodyPr lIns="26789" tIns="26789" rIns="26789" bIns="26789" anchor="ctr"/>
          <a:lstStyle/>
          <a:p>
            <a:pPr algn="ctr" defTabSz="410751">
              <a:defRPr sz="3800" i="1">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672"/>
          </a:p>
        </p:txBody>
      </p:sp>
      <p:pic>
        <p:nvPicPr>
          <p:cNvPr id="380" name="postcard-detail.jpg" descr="postcard-detail.jpg"/>
          <p:cNvPicPr>
            <a:picLocks noChangeAspect="1"/>
          </p:cNvPicPr>
          <p:nvPr/>
        </p:nvPicPr>
        <p:blipFill>
          <a:blip r:embed="rId7"/>
          <a:stretch>
            <a:fillRect/>
          </a:stretch>
        </p:blipFill>
        <p:spPr>
          <a:xfrm>
            <a:off x="1782961" y="2152055"/>
            <a:ext cx="3849566" cy="3518297"/>
          </a:xfrm>
          <a:prstGeom prst="rect">
            <a:avLst/>
          </a:prstGeom>
          <a:ln w="12700">
            <a:miter lim="400000"/>
          </a:ln>
        </p:spPr>
      </p:pic>
      <p:sp>
        <p:nvSpPr>
          <p:cNvPr id="381" name="Postmark City:"/>
          <p:cNvSpPr txBox="1"/>
          <p:nvPr/>
        </p:nvSpPr>
        <p:spPr>
          <a:xfrm>
            <a:off x="5962055" y="2714861"/>
            <a:ext cx="2548374" cy="508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defTabSz="584200">
              <a:defRPr sz="4200" b="1">
                <a:latin typeface="Times New Roman"/>
                <a:ea typeface="Times New Roman"/>
                <a:cs typeface="Times New Roman"/>
                <a:sym typeface="Times New Roman"/>
              </a:defRPr>
            </a:lvl1pPr>
          </a:lstStyle>
          <a:p>
            <a:r>
              <a:rPr sz="2953"/>
              <a:t>Postmark City:</a:t>
            </a:r>
          </a:p>
        </p:txBody>
      </p:sp>
      <p:sp>
        <p:nvSpPr>
          <p:cNvPr id="382" name="Barre"/>
          <p:cNvSpPr txBox="1"/>
          <p:nvPr/>
        </p:nvSpPr>
        <p:spPr>
          <a:xfrm>
            <a:off x="8676680" y="2790555"/>
            <a:ext cx="1268016" cy="35713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2800">
                <a:latin typeface="Lucida Grande"/>
                <a:ea typeface="Lucida Grande"/>
                <a:cs typeface="Lucida Grande"/>
                <a:sym typeface="Lucida Grande"/>
              </a:defRPr>
            </a:lvl1pPr>
          </a:lstStyle>
          <a:p>
            <a:r>
              <a:rPr sz="1969"/>
              <a:t>Barre      </a:t>
            </a:r>
          </a:p>
        </p:txBody>
      </p:sp>
      <p:sp>
        <p:nvSpPr>
          <p:cNvPr id="383" name="Postmark State:"/>
          <p:cNvSpPr txBox="1"/>
          <p:nvPr/>
        </p:nvSpPr>
        <p:spPr>
          <a:xfrm>
            <a:off x="5962055" y="3179204"/>
            <a:ext cx="2673408" cy="508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defTabSz="584200">
              <a:defRPr sz="4200" b="1">
                <a:latin typeface="Times New Roman"/>
                <a:ea typeface="Times New Roman"/>
                <a:cs typeface="Times New Roman"/>
                <a:sym typeface="Times New Roman"/>
              </a:defRPr>
            </a:lvl1pPr>
          </a:lstStyle>
          <a:p>
            <a:r>
              <a:rPr sz="2953"/>
              <a:t>Postmark State:</a:t>
            </a:r>
          </a:p>
        </p:txBody>
      </p:sp>
      <p:sp>
        <p:nvSpPr>
          <p:cNvPr id="384" name="MA"/>
          <p:cNvSpPr txBox="1"/>
          <p:nvPr/>
        </p:nvSpPr>
        <p:spPr>
          <a:xfrm>
            <a:off x="8676680" y="3254898"/>
            <a:ext cx="1168189" cy="35713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defTabSz="584200">
              <a:defRPr sz="2800">
                <a:latin typeface="Lucida Grande"/>
                <a:ea typeface="Lucida Grande"/>
                <a:cs typeface="Lucida Grande"/>
                <a:sym typeface="Lucida Grande"/>
              </a:defRPr>
            </a:lvl1pPr>
          </a:lstStyle>
          <a:p>
            <a:r>
              <a:rPr sz="1969"/>
              <a:t>MA         </a:t>
            </a:r>
          </a:p>
        </p:txBody>
      </p:sp>
      <p:sp>
        <p:nvSpPr>
          <p:cNvPr id="385" name="Postmark Date:"/>
          <p:cNvSpPr txBox="1"/>
          <p:nvPr/>
        </p:nvSpPr>
        <p:spPr>
          <a:xfrm>
            <a:off x="5935266" y="3670337"/>
            <a:ext cx="2610891" cy="508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defTabSz="584200">
              <a:defRPr sz="4200" b="1">
                <a:latin typeface="Times New Roman"/>
                <a:ea typeface="Times New Roman"/>
                <a:cs typeface="Times New Roman"/>
                <a:sym typeface="Times New Roman"/>
              </a:defRPr>
            </a:lvl1pPr>
          </a:lstStyle>
          <a:p>
            <a:r>
              <a:rPr sz="2953"/>
              <a:t>Postmark Date:</a:t>
            </a:r>
          </a:p>
        </p:txBody>
      </p:sp>
      <p:sp>
        <p:nvSpPr>
          <p:cNvPr id="386" name="Oct-11"/>
          <p:cNvSpPr txBox="1"/>
          <p:nvPr/>
        </p:nvSpPr>
        <p:spPr>
          <a:xfrm>
            <a:off x="8676680" y="3746031"/>
            <a:ext cx="1259086" cy="35713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2800">
                <a:latin typeface="Lucida Grande"/>
                <a:ea typeface="Lucida Grande"/>
                <a:cs typeface="Lucida Grande"/>
                <a:sym typeface="Lucida Grande"/>
              </a:defRPr>
            </a:lvl1pPr>
          </a:lstStyle>
          <a:p>
            <a:r>
              <a:rPr sz="1969"/>
              <a:t>Oct-11   </a:t>
            </a:r>
          </a:p>
        </p:txBody>
      </p:sp>
      <p:sp>
        <p:nvSpPr>
          <p:cNvPr id="387" name="Postmark Year:"/>
          <p:cNvSpPr txBox="1"/>
          <p:nvPr/>
        </p:nvSpPr>
        <p:spPr>
          <a:xfrm>
            <a:off x="5944196" y="4143611"/>
            <a:ext cx="2596528" cy="508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defTabSz="584200">
              <a:defRPr sz="4200" b="1">
                <a:latin typeface="Times New Roman"/>
                <a:ea typeface="Times New Roman"/>
                <a:cs typeface="Times New Roman"/>
                <a:sym typeface="Times New Roman"/>
              </a:defRPr>
            </a:lvl1pPr>
          </a:lstStyle>
          <a:p>
            <a:r>
              <a:rPr sz="2953"/>
              <a:t>Postmark Year:</a:t>
            </a:r>
          </a:p>
        </p:txBody>
      </p:sp>
      <p:sp>
        <p:nvSpPr>
          <p:cNvPr id="388" name="1886"/>
          <p:cNvSpPr txBox="1"/>
          <p:nvPr/>
        </p:nvSpPr>
        <p:spPr>
          <a:xfrm>
            <a:off x="8676680" y="4219305"/>
            <a:ext cx="1250156" cy="35713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lvl1pPr defTabSz="584200">
              <a:defRPr sz="2800">
                <a:latin typeface="Lucida Grande"/>
                <a:ea typeface="Lucida Grande"/>
                <a:cs typeface="Lucida Grande"/>
                <a:sym typeface="Lucida Grande"/>
              </a:defRPr>
            </a:lvl1pPr>
          </a:lstStyle>
          <a:p>
            <a:r>
              <a:rPr sz="1969"/>
              <a:t>1886      </a:t>
            </a:r>
          </a:p>
        </p:txBody>
      </p:sp>
      <p:sp>
        <p:nvSpPr>
          <p:cNvPr id="389" name="Stamp:"/>
          <p:cNvSpPr txBox="1"/>
          <p:nvPr/>
        </p:nvSpPr>
        <p:spPr>
          <a:xfrm>
            <a:off x="5962054" y="4607954"/>
            <a:ext cx="1326886" cy="508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p>
            <a:pPr defTabSz="410751">
              <a:defRPr sz="4200" b="1">
                <a:latin typeface="Times New Roman"/>
                <a:ea typeface="Times New Roman"/>
                <a:cs typeface="Times New Roman"/>
                <a:sym typeface="Times New Roman"/>
              </a:defRPr>
            </a:pPr>
            <a:r>
              <a:rPr sz="2953"/>
              <a:t>Stamp: </a:t>
            </a:r>
          </a:p>
        </p:txBody>
      </p:sp>
      <p:sp>
        <p:nvSpPr>
          <p:cNvPr id="390" name="1c"/>
          <p:cNvSpPr txBox="1"/>
          <p:nvPr/>
        </p:nvSpPr>
        <p:spPr>
          <a:xfrm>
            <a:off x="8676680" y="4683648"/>
            <a:ext cx="1145747" cy="357133"/>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lvl1pPr defTabSz="584200">
              <a:defRPr sz="2800">
                <a:latin typeface="Lucida Grande"/>
                <a:ea typeface="Lucida Grande"/>
                <a:cs typeface="Lucida Grande"/>
                <a:sym typeface="Lucida Grande"/>
              </a:defRPr>
            </a:lvl1pPr>
          </a:lstStyle>
          <a:p>
            <a:r>
              <a:rPr sz="1969"/>
              <a:t>1c          </a:t>
            </a:r>
          </a:p>
        </p:txBody>
      </p:sp>
      <p:sp>
        <p:nvSpPr>
          <p:cNvPr id="391" name="$"/>
          <p:cNvSpPr/>
          <p:nvPr/>
        </p:nvSpPr>
        <p:spPr>
          <a:xfrm>
            <a:off x="6051352" y="5456039"/>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8600" b="1">
                <a:solidFill>
                  <a:srgbClr val="FFFFFF"/>
                </a:solidFill>
                <a:effectLst>
                  <a:outerShdw blurRad="38100" dist="12700" dir="5400000" rotWithShape="0">
                    <a:srgbClr val="000000">
                      <a:alpha val="50000"/>
                    </a:srgbClr>
                  </a:outerShdw>
                </a:effectLst>
              </a:defRPr>
            </a:lvl1pPr>
          </a:lstStyle>
          <a:p>
            <a:r>
              <a:rPr sz="6047"/>
              <a:t>$</a:t>
            </a:r>
          </a:p>
        </p:txBody>
      </p:sp>
      <p:sp>
        <p:nvSpPr>
          <p:cNvPr id="392" name="0."/>
          <p:cNvSpPr/>
          <p:nvPr/>
        </p:nvSpPr>
        <p:spPr>
          <a:xfrm>
            <a:off x="6917531" y="5456039"/>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7600" b="1">
                <a:solidFill>
                  <a:srgbClr val="FFFFFF"/>
                </a:solidFill>
                <a:effectLst>
                  <a:outerShdw blurRad="38100" dist="12700" dir="5400000" rotWithShape="0">
                    <a:srgbClr val="000000">
                      <a:alpha val="50000"/>
                    </a:srgbClr>
                  </a:outerShdw>
                </a:effectLst>
              </a:defRPr>
            </a:lvl1pPr>
          </a:lstStyle>
          <a:p>
            <a:r>
              <a:rPr sz="5344"/>
              <a:t>0.</a:t>
            </a:r>
          </a:p>
        </p:txBody>
      </p:sp>
      <p:sp>
        <p:nvSpPr>
          <p:cNvPr id="393" name="01"/>
          <p:cNvSpPr/>
          <p:nvPr/>
        </p:nvSpPr>
        <p:spPr>
          <a:xfrm>
            <a:off x="7801570" y="5456039"/>
            <a:ext cx="1143000" cy="1143000"/>
          </a:xfrm>
          <a:prstGeom prst="ellipse">
            <a:avLst/>
          </a:prstGeom>
          <a:solidFill>
            <a:srgbClr val="146EB4"/>
          </a:solidFill>
          <a:ln w="38100">
            <a:solidFill>
              <a:srgbClr val="175FA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lstStyle>
            <a:lvl1pPr algn="ctr" defTabSz="584200">
              <a:defRPr sz="7000" b="1">
                <a:solidFill>
                  <a:srgbClr val="FFFFFF"/>
                </a:solidFill>
                <a:effectLst>
                  <a:outerShdw blurRad="38100" dist="12700" dir="5400000" rotWithShape="0">
                    <a:srgbClr val="000000">
                      <a:alpha val="50000"/>
                    </a:srgbClr>
                  </a:outerShdw>
                </a:effectLst>
              </a:defRPr>
            </a:lvl1pPr>
          </a:lstStyle>
          <a:p>
            <a:r>
              <a:rPr sz="4922"/>
              <a:t>01</a:t>
            </a:r>
          </a:p>
        </p:txBody>
      </p:sp>
    </p:spTree>
    <p:extLst>
      <p:ext uri="{BB962C8B-B14F-4D97-AF65-F5344CB8AC3E}">
        <p14:creationId xmlns:p14="http://schemas.microsoft.com/office/powerpoint/2010/main" val="3637885797"/>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380"/>
                                        </p:tgtEl>
                                        <p:attrNameLst>
                                          <p:attrName>style.visibility</p:attrName>
                                        </p:attrNameLst>
                                      </p:cBhvr>
                                      <p:to>
                                        <p:strVal val="visible"/>
                                      </p:to>
                                    </p:set>
                                    <p:animEffect transition="in" filter="fade">
                                      <p:cBhvr>
                                        <p:cTn id="11" dur="1000"/>
                                        <p:tgtEl>
                                          <p:spTgt spid="380"/>
                                        </p:tgtEl>
                                      </p:cBhvr>
                                    </p:animEffect>
                                  </p:childTnLst>
                                </p:cTn>
                              </p:par>
                            </p:childTnLst>
                          </p:cTn>
                        </p:par>
                        <p:par>
                          <p:cTn id="12" fill="hold">
                            <p:stCondLst>
                              <p:cond delay="2000"/>
                            </p:stCondLst>
                            <p:childTnLst>
                              <p:par>
                                <p:cTn id="13" presetID="10" presetClass="entr" fill="hold" grpId="0" nodeType="afterEffect">
                                  <p:stCondLst>
                                    <p:cond delay="0"/>
                                  </p:stCondLst>
                                  <p:iterate>
                                    <p:tmAbs val="0"/>
                                  </p:iterate>
                                  <p:childTnLst>
                                    <p:set>
                                      <p:cBhvr>
                                        <p:cTn id="14" fill="hold"/>
                                        <p:tgtEl>
                                          <p:spTgt spid="381"/>
                                        </p:tgtEl>
                                        <p:attrNameLst>
                                          <p:attrName>style.visibility</p:attrName>
                                        </p:attrNameLst>
                                      </p:cBhvr>
                                      <p:to>
                                        <p:strVal val="visible"/>
                                      </p:to>
                                    </p:set>
                                    <p:animEffect transition="in" filter="fade">
                                      <p:cBhvr>
                                        <p:cTn id="15" dur="250"/>
                                        <p:tgtEl>
                                          <p:spTgt spid="381"/>
                                        </p:tgtEl>
                                      </p:cBhvr>
                                    </p:animEffect>
                                  </p:childTnLst>
                                </p:cTn>
                              </p:par>
                            </p:childTnLst>
                          </p:cTn>
                        </p:par>
                        <p:par>
                          <p:cTn id="16" fill="hold">
                            <p:stCondLst>
                              <p:cond delay="2250"/>
                            </p:stCondLst>
                            <p:childTnLst>
                              <p:par>
                                <p:cTn id="17" presetID="10" presetClass="entr" fill="hold" grpId="0" nodeType="afterEffect">
                                  <p:stCondLst>
                                    <p:cond delay="0"/>
                                  </p:stCondLst>
                                  <p:iterate>
                                    <p:tmAbs val="0"/>
                                  </p:iterate>
                                  <p:childTnLst>
                                    <p:set>
                                      <p:cBhvr>
                                        <p:cTn id="18" fill="hold"/>
                                        <p:tgtEl>
                                          <p:spTgt spid="383"/>
                                        </p:tgtEl>
                                        <p:attrNameLst>
                                          <p:attrName>style.visibility</p:attrName>
                                        </p:attrNameLst>
                                      </p:cBhvr>
                                      <p:to>
                                        <p:strVal val="visible"/>
                                      </p:to>
                                    </p:set>
                                    <p:animEffect transition="in" filter="fade">
                                      <p:cBhvr>
                                        <p:cTn id="19" dur="250"/>
                                        <p:tgtEl>
                                          <p:spTgt spid="383"/>
                                        </p:tgtEl>
                                      </p:cBhvr>
                                    </p:animEffect>
                                  </p:childTnLst>
                                </p:cTn>
                              </p:par>
                            </p:childTnLst>
                          </p:cTn>
                        </p:par>
                        <p:par>
                          <p:cTn id="20" fill="hold">
                            <p:stCondLst>
                              <p:cond delay="2500"/>
                            </p:stCondLst>
                            <p:childTnLst>
                              <p:par>
                                <p:cTn id="21" presetID="10" presetClass="entr" fill="hold" grpId="0" nodeType="afterEffect">
                                  <p:stCondLst>
                                    <p:cond delay="0"/>
                                  </p:stCondLst>
                                  <p:iterate>
                                    <p:tmAbs val="0"/>
                                  </p:iterate>
                                  <p:childTnLst>
                                    <p:set>
                                      <p:cBhvr>
                                        <p:cTn id="22" fill="hold"/>
                                        <p:tgtEl>
                                          <p:spTgt spid="385"/>
                                        </p:tgtEl>
                                        <p:attrNameLst>
                                          <p:attrName>style.visibility</p:attrName>
                                        </p:attrNameLst>
                                      </p:cBhvr>
                                      <p:to>
                                        <p:strVal val="visible"/>
                                      </p:to>
                                    </p:set>
                                    <p:animEffect transition="in" filter="fade">
                                      <p:cBhvr>
                                        <p:cTn id="23" dur="250"/>
                                        <p:tgtEl>
                                          <p:spTgt spid="385"/>
                                        </p:tgtEl>
                                      </p:cBhvr>
                                    </p:animEffect>
                                  </p:childTnLst>
                                </p:cTn>
                              </p:par>
                            </p:childTnLst>
                          </p:cTn>
                        </p:par>
                        <p:par>
                          <p:cTn id="24" fill="hold">
                            <p:stCondLst>
                              <p:cond delay="2750"/>
                            </p:stCondLst>
                            <p:childTnLst>
                              <p:par>
                                <p:cTn id="25" presetID="10" presetClass="entr" fill="hold" grpId="0" nodeType="afterEffect">
                                  <p:stCondLst>
                                    <p:cond delay="0"/>
                                  </p:stCondLst>
                                  <p:iterate>
                                    <p:tmAbs val="0"/>
                                  </p:iterate>
                                  <p:childTnLst>
                                    <p:set>
                                      <p:cBhvr>
                                        <p:cTn id="26" fill="hold"/>
                                        <p:tgtEl>
                                          <p:spTgt spid="387"/>
                                        </p:tgtEl>
                                        <p:attrNameLst>
                                          <p:attrName>style.visibility</p:attrName>
                                        </p:attrNameLst>
                                      </p:cBhvr>
                                      <p:to>
                                        <p:strVal val="visible"/>
                                      </p:to>
                                    </p:set>
                                    <p:animEffect transition="in" filter="fade">
                                      <p:cBhvr>
                                        <p:cTn id="27" dur="250"/>
                                        <p:tgtEl>
                                          <p:spTgt spid="387"/>
                                        </p:tgtEl>
                                      </p:cBhvr>
                                    </p:animEffect>
                                  </p:childTnLst>
                                </p:cTn>
                              </p:par>
                            </p:childTnLst>
                          </p:cTn>
                        </p:par>
                        <p:par>
                          <p:cTn id="28" fill="hold">
                            <p:stCondLst>
                              <p:cond delay="3000"/>
                            </p:stCondLst>
                            <p:childTnLst>
                              <p:par>
                                <p:cTn id="29" presetID="10" presetClass="entr" fill="hold" grpId="0" nodeType="afterEffect">
                                  <p:stCondLst>
                                    <p:cond delay="0"/>
                                  </p:stCondLst>
                                  <p:iterate>
                                    <p:tmAbs val="0"/>
                                  </p:iterate>
                                  <p:childTnLst>
                                    <p:set>
                                      <p:cBhvr>
                                        <p:cTn id="30" fill="hold"/>
                                        <p:tgtEl>
                                          <p:spTgt spid="389"/>
                                        </p:tgtEl>
                                        <p:attrNameLst>
                                          <p:attrName>style.visibility</p:attrName>
                                        </p:attrNameLst>
                                      </p:cBhvr>
                                      <p:to>
                                        <p:strVal val="visible"/>
                                      </p:to>
                                    </p:set>
                                    <p:animEffect transition="in" filter="fade">
                                      <p:cBhvr>
                                        <p:cTn id="31" dur="250"/>
                                        <p:tgtEl>
                                          <p:spTgt spid="38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type="lt">
                                    <p:tmAbs val="100"/>
                                  </p:iterate>
                                  <p:childTnLst>
                                    <p:set>
                                      <p:cBhvr>
                                        <p:cTn id="35" fill="hold"/>
                                        <p:tgtEl>
                                          <p:spTgt spid="382"/>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type="lt">
                                    <p:tmAbs val="100"/>
                                  </p:iterate>
                                  <p:childTnLst>
                                    <p:set>
                                      <p:cBhvr>
                                        <p:cTn id="38" fill="hold"/>
                                        <p:tgtEl>
                                          <p:spTgt spid="38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type="lt">
                                    <p:tmAbs val="100"/>
                                  </p:iterate>
                                  <p:childTnLst>
                                    <p:set>
                                      <p:cBhvr>
                                        <p:cTn id="41" fill="hold"/>
                                        <p:tgtEl>
                                          <p:spTgt spid="386"/>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type="lt">
                                    <p:tmAbs val="100"/>
                                  </p:iterate>
                                  <p:childTnLst>
                                    <p:set>
                                      <p:cBhvr>
                                        <p:cTn id="44" fill="hold"/>
                                        <p:tgtEl>
                                          <p:spTgt spid="388"/>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type="lt">
                                    <p:tmAbs val="100"/>
                                  </p:iterate>
                                  <p:childTnLst>
                                    <p:set>
                                      <p:cBhvr>
                                        <p:cTn id="47" fill="hold"/>
                                        <p:tgtEl>
                                          <p:spTgt spid="39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9" presetClass="entr" presetSubtype="10" fill="hold" grpId="0" nodeType="clickEffect">
                                  <p:stCondLst>
                                    <p:cond delay="0"/>
                                  </p:stCondLst>
                                  <p:iterate>
                                    <p:tmAbs val="0"/>
                                  </p:iterate>
                                  <p:childTnLst>
                                    <p:set>
                                      <p:cBhvr>
                                        <p:cTn id="51" fill="hold"/>
                                        <p:tgtEl>
                                          <p:spTgt spid="391"/>
                                        </p:tgtEl>
                                        <p:attrNameLst>
                                          <p:attrName>style.visibility</p:attrName>
                                        </p:attrNameLst>
                                      </p:cBhvr>
                                      <p:to>
                                        <p:strVal val="visible"/>
                                      </p:to>
                                    </p:set>
                                    <p:anim calcmode="lin" valueType="num">
                                      <p:cBhvr>
                                        <p:cTn id="52" dur="1000" fill="hold"/>
                                        <p:tgtEl>
                                          <p:spTgt spid="391"/>
                                        </p:tgtEl>
                                        <p:attrNameLst>
                                          <p:attrName>ppt_w</p:attrName>
                                        </p:attrNameLst>
                                      </p:cBhvr>
                                      <p:tavLst>
                                        <p:tav tm="0" fmla="#ppt_w*sin(2.5*pi*$)">
                                          <p:val>
                                            <p:fltVal val="0"/>
                                          </p:val>
                                        </p:tav>
                                        <p:tav tm="100000">
                                          <p:val>
                                            <p:fltVal val="1"/>
                                          </p:val>
                                        </p:tav>
                                      </p:tavLst>
                                    </p:anim>
                                    <p:anim calcmode="lin" valueType="num">
                                      <p:cBhvr>
                                        <p:cTn id="53" dur="1000" fill="hold"/>
                                        <p:tgtEl>
                                          <p:spTgt spid="391"/>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9" presetClass="entr" presetSubtype="10" fill="hold" grpId="0" nodeType="clickEffect">
                                  <p:stCondLst>
                                    <p:cond delay="0"/>
                                  </p:stCondLst>
                                  <p:iterate>
                                    <p:tmAbs val="0"/>
                                  </p:iterate>
                                  <p:childTnLst>
                                    <p:set>
                                      <p:cBhvr>
                                        <p:cTn id="57" fill="hold"/>
                                        <p:tgtEl>
                                          <p:spTgt spid="392"/>
                                        </p:tgtEl>
                                        <p:attrNameLst>
                                          <p:attrName>style.visibility</p:attrName>
                                        </p:attrNameLst>
                                      </p:cBhvr>
                                      <p:to>
                                        <p:strVal val="visible"/>
                                      </p:to>
                                    </p:set>
                                    <p:anim calcmode="lin" valueType="num">
                                      <p:cBhvr>
                                        <p:cTn id="58" dur="1000" fill="hold"/>
                                        <p:tgtEl>
                                          <p:spTgt spid="392"/>
                                        </p:tgtEl>
                                        <p:attrNameLst>
                                          <p:attrName>ppt_w</p:attrName>
                                        </p:attrNameLst>
                                      </p:cBhvr>
                                      <p:tavLst>
                                        <p:tav tm="0" fmla="#ppt_w*sin(2.5*pi*$)">
                                          <p:val>
                                            <p:fltVal val="0"/>
                                          </p:val>
                                        </p:tav>
                                        <p:tav tm="100000">
                                          <p:val>
                                            <p:fltVal val="1"/>
                                          </p:val>
                                        </p:tav>
                                      </p:tavLst>
                                    </p:anim>
                                    <p:anim calcmode="lin" valueType="num">
                                      <p:cBhvr>
                                        <p:cTn id="59" dur="1000" fill="hold"/>
                                        <p:tgtEl>
                                          <p:spTgt spid="392"/>
                                        </p:tgtEl>
                                        <p:attrNameLst>
                                          <p:attrName>ppt_h</p:attrName>
                                        </p:attrNameLst>
                                      </p:cBhvr>
                                      <p:tavLst>
                                        <p:tav tm="0">
                                          <p:val>
                                            <p:strVal val="#ppt_h"/>
                                          </p:val>
                                        </p:tav>
                                        <p:tav tm="100000">
                                          <p:val>
                                            <p:strVal val="#ppt_h"/>
                                          </p:val>
                                        </p:tav>
                                      </p:tavLst>
                                    </p:anim>
                                  </p:childTnLst>
                                </p:cTn>
                              </p:par>
                            </p:childTnLst>
                          </p:cTn>
                        </p:par>
                        <p:par>
                          <p:cTn id="60" fill="hold">
                            <p:stCondLst>
                              <p:cond delay="1000"/>
                            </p:stCondLst>
                            <p:childTnLst>
                              <p:par>
                                <p:cTn id="61" presetID="19" presetClass="entr" presetSubtype="10" fill="hold" grpId="0" nodeType="afterEffect">
                                  <p:stCondLst>
                                    <p:cond delay="0"/>
                                  </p:stCondLst>
                                  <p:iterate>
                                    <p:tmAbs val="0"/>
                                  </p:iterate>
                                  <p:childTnLst>
                                    <p:set>
                                      <p:cBhvr>
                                        <p:cTn id="62" fill="hold"/>
                                        <p:tgtEl>
                                          <p:spTgt spid="393"/>
                                        </p:tgtEl>
                                        <p:attrNameLst>
                                          <p:attrName>style.visibility</p:attrName>
                                        </p:attrNameLst>
                                      </p:cBhvr>
                                      <p:to>
                                        <p:strVal val="visible"/>
                                      </p:to>
                                    </p:set>
                                    <p:anim calcmode="lin" valueType="num">
                                      <p:cBhvr>
                                        <p:cTn id="63" dur="1000" fill="hold"/>
                                        <p:tgtEl>
                                          <p:spTgt spid="393"/>
                                        </p:tgtEl>
                                        <p:attrNameLst>
                                          <p:attrName>ppt_w</p:attrName>
                                        </p:attrNameLst>
                                      </p:cBhvr>
                                      <p:tavLst>
                                        <p:tav tm="0" fmla="#ppt_w*sin(2.5*pi*$)">
                                          <p:val>
                                            <p:fltVal val="0"/>
                                          </p:val>
                                        </p:tav>
                                        <p:tav tm="100000">
                                          <p:val>
                                            <p:fltVal val="1"/>
                                          </p:val>
                                        </p:tav>
                                      </p:tavLst>
                                    </p:anim>
                                    <p:anim calcmode="lin" valueType="num">
                                      <p:cBhvr>
                                        <p:cTn id="64" dur="1000" fill="hold"/>
                                        <p:tgtEl>
                                          <p:spTgt spid="39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animBg="1" advAuto="0"/>
      <p:bldP spid="380" grpId="0" animBg="1" advAuto="0"/>
      <p:bldP spid="381" grpId="0" animBg="1" advAuto="0"/>
      <p:bldP spid="382" grpId="0" animBg="1" advAuto="0"/>
      <p:bldP spid="383" grpId="0" animBg="1" advAuto="0"/>
      <p:bldP spid="384" grpId="0" animBg="1" advAuto="0"/>
      <p:bldP spid="385" grpId="0" animBg="1" advAuto="0"/>
      <p:bldP spid="386" grpId="0" animBg="1" advAuto="0"/>
      <p:bldP spid="387" grpId="0" animBg="1" advAuto="0"/>
      <p:bldP spid="388" grpId="0" animBg="1" advAuto="0"/>
      <p:bldP spid="389" grpId="0" animBg="1" advAuto="0"/>
      <p:bldP spid="390" grpId="0" animBg="1" advAuto="0"/>
      <p:bldP spid="391" grpId="0" animBg="1" advAuto="0"/>
      <p:bldP spid="392" grpId="0" animBg="1" advAuto="0"/>
      <p:bldP spid="393"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pic>
        <p:nvPicPr>
          <p:cNvPr id="709" name="droppedImage.png" descr="droppedImage.png"/>
          <p:cNvPicPr>
            <a:picLocks noChangeAspect="1"/>
          </p:cNvPicPr>
          <p:nvPr/>
        </p:nvPicPr>
        <p:blipFill>
          <a:blip r:embed="rId2"/>
          <a:stretch>
            <a:fillRect/>
          </a:stretch>
        </p:blipFill>
        <p:spPr>
          <a:xfrm>
            <a:off x="159067" y="15251"/>
            <a:ext cx="11873865" cy="7322014"/>
          </a:xfrm>
          <a:prstGeom prst="rect">
            <a:avLst/>
          </a:prstGeom>
          <a:ln w="12700">
            <a:miter lim="400000"/>
          </a:ln>
        </p:spPr>
      </p:pic>
    </p:spTree>
    <p:extLst>
      <p:ext uri="{BB962C8B-B14F-4D97-AF65-F5344CB8AC3E}">
        <p14:creationId xmlns:p14="http://schemas.microsoft.com/office/powerpoint/2010/main" val="3694948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DABD82-FFFC-3C42-AAD1-E97DA12B45C8}"/>
              </a:ext>
            </a:extLst>
          </p:cNvPr>
          <p:cNvPicPr>
            <a:picLocks noChangeAspect="1"/>
          </p:cNvPicPr>
          <p:nvPr/>
        </p:nvPicPr>
        <p:blipFill>
          <a:blip r:embed="rId2"/>
          <a:stretch>
            <a:fillRect/>
          </a:stretch>
        </p:blipFill>
        <p:spPr>
          <a:xfrm>
            <a:off x="905064" y="1205342"/>
            <a:ext cx="10015214" cy="8603673"/>
          </a:xfrm>
          <a:prstGeom prst="rect">
            <a:avLst/>
          </a:prstGeom>
        </p:spPr>
      </p:pic>
      <p:pic>
        <p:nvPicPr>
          <p:cNvPr id="4" name="Picture 3">
            <a:extLst>
              <a:ext uri="{FF2B5EF4-FFF2-40B4-BE49-F238E27FC236}">
                <a16:creationId xmlns:a16="http://schemas.microsoft.com/office/drawing/2014/main" id="{8D2D8F3B-8976-D942-B0FB-B9EE1860CBC6}"/>
              </a:ext>
            </a:extLst>
          </p:cNvPr>
          <p:cNvPicPr>
            <a:picLocks noChangeAspect="1"/>
          </p:cNvPicPr>
          <p:nvPr/>
        </p:nvPicPr>
        <p:blipFill>
          <a:blip r:embed="rId3"/>
          <a:stretch>
            <a:fillRect/>
          </a:stretch>
        </p:blipFill>
        <p:spPr>
          <a:xfrm>
            <a:off x="8604627" y="1087579"/>
            <a:ext cx="3187700" cy="4419600"/>
          </a:xfrm>
          <a:prstGeom prst="rect">
            <a:avLst/>
          </a:prstGeom>
        </p:spPr>
      </p:pic>
      <p:pic>
        <p:nvPicPr>
          <p:cNvPr id="5" name="Picture 4">
            <a:extLst>
              <a:ext uri="{FF2B5EF4-FFF2-40B4-BE49-F238E27FC236}">
                <a16:creationId xmlns:a16="http://schemas.microsoft.com/office/drawing/2014/main" id="{F4734480-EEA6-794A-82D0-34A5DFC7BDBF}"/>
              </a:ext>
            </a:extLst>
          </p:cNvPr>
          <p:cNvPicPr>
            <a:picLocks noChangeAspect="1"/>
          </p:cNvPicPr>
          <p:nvPr/>
        </p:nvPicPr>
        <p:blipFill>
          <a:blip r:embed="rId4"/>
          <a:stretch>
            <a:fillRect/>
          </a:stretch>
        </p:blipFill>
        <p:spPr>
          <a:xfrm>
            <a:off x="9073672" y="3297379"/>
            <a:ext cx="2171700" cy="1422400"/>
          </a:xfrm>
          <a:prstGeom prst="rect">
            <a:avLst/>
          </a:prstGeom>
        </p:spPr>
      </p:pic>
      <p:sp>
        <p:nvSpPr>
          <p:cNvPr id="8" name="Title 2">
            <a:extLst>
              <a:ext uri="{FF2B5EF4-FFF2-40B4-BE49-F238E27FC236}">
                <a16:creationId xmlns:a16="http://schemas.microsoft.com/office/drawing/2014/main" id="{28132454-1D41-EF44-93A1-D067F6EF6E75}"/>
              </a:ext>
            </a:extLst>
          </p:cNvPr>
          <p:cNvSpPr txBox="1">
            <a:spLocks/>
          </p:cNvSpPr>
          <p:nvPr/>
        </p:nvSpPr>
        <p:spPr>
          <a:xfrm>
            <a:off x="399673" y="365125"/>
            <a:ext cx="10954127" cy="772052"/>
          </a:xfrm>
          <a:prstGeom prst="rect">
            <a:avLst/>
          </a:prstGeom>
        </p:spPr>
        <p:txBody>
          <a:bodyPr/>
          <a:lst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a:lstStyle>
          <a:p>
            <a:r>
              <a:rPr lang="en-US" dirty="0"/>
              <a:t>Ethical Questions about Amazon Mechanical Turk</a:t>
            </a:r>
          </a:p>
        </p:txBody>
      </p:sp>
    </p:spTree>
    <p:extLst>
      <p:ext uri="{BB962C8B-B14F-4D97-AF65-F5344CB8AC3E}">
        <p14:creationId xmlns:p14="http://schemas.microsoft.com/office/powerpoint/2010/main" val="1122067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2EE53F-4E71-AB4E-9B4D-3AA2BA24C0D2}"/>
              </a:ext>
            </a:extLst>
          </p:cNvPr>
          <p:cNvSpPr>
            <a:spLocks noGrp="1"/>
          </p:cNvSpPr>
          <p:nvPr>
            <p:ph type="title"/>
          </p:nvPr>
        </p:nvSpPr>
        <p:spPr/>
        <p:txBody>
          <a:bodyPr>
            <a:normAutofit/>
          </a:bodyPr>
          <a:lstStyle/>
          <a:p>
            <a:r>
              <a:rPr lang="en-US" dirty="0"/>
              <a:t>Ethical Questions about Amazon Mechanical Turk</a:t>
            </a:r>
          </a:p>
        </p:txBody>
      </p:sp>
      <p:sp>
        <p:nvSpPr>
          <p:cNvPr id="4" name="Rectangle 3">
            <a:extLst>
              <a:ext uri="{FF2B5EF4-FFF2-40B4-BE49-F238E27FC236}">
                <a16:creationId xmlns:a16="http://schemas.microsoft.com/office/drawing/2014/main" id="{2D282C34-1818-2149-88AF-0E9E7FDFA17D}"/>
              </a:ext>
            </a:extLst>
          </p:cNvPr>
          <p:cNvSpPr/>
          <p:nvPr/>
        </p:nvSpPr>
        <p:spPr>
          <a:xfrm>
            <a:off x="399673" y="1168340"/>
            <a:ext cx="11487527" cy="5324535"/>
          </a:xfrm>
          <a:prstGeom prst="rect">
            <a:avLst/>
          </a:prstGeom>
        </p:spPr>
        <p:txBody>
          <a:bodyPr wrap="square">
            <a:spAutoFit/>
          </a:bodyPr>
          <a:lstStyle/>
          <a:p>
            <a:r>
              <a:rPr lang="en-US" sz="2000" dirty="0">
                <a:solidFill>
                  <a:srgbClr val="000000"/>
                </a:solidFill>
              </a:rPr>
              <a:t>Here's an excerpt from an IRB application Chris </a:t>
            </a:r>
            <a:r>
              <a:rPr lang="en-US" sz="2000" dirty="0" err="1">
                <a:solidFill>
                  <a:srgbClr val="000000"/>
                </a:solidFill>
              </a:rPr>
              <a:t>Callison</a:t>
            </a:r>
            <a:r>
              <a:rPr lang="en-US" sz="2000" dirty="0">
                <a:solidFill>
                  <a:srgbClr val="000000"/>
                </a:solidFill>
              </a:rPr>
              <a:t>-Burch posted - "We will pay participants small sums of money to complete our tasks, ranging from $0.01 to $1. All participants can choose for themselves whether the compensation is fair, and opt not to do it if they deem the compensation to be too low. Amazon's Mechanical Turk has many other researchers and companies offering tasks, so we will offer compensation that is similar to what others offer."</a:t>
            </a:r>
          </a:p>
          <a:p>
            <a:endParaRPr lang="en-US" sz="2000" dirty="0">
              <a:solidFill>
                <a:srgbClr val="000000"/>
              </a:solidFill>
            </a:endParaRPr>
          </a:p>
          <a:p>
            <a:r>
              <a:rPr lang="en-US" sz="2000" dirty="0">
                <a:solidFill>
                  <a:srgbClr val="000000"/>
                </a:solidFill>
              </a:rPr>
              <a:t>He first refers to Amazon's Mechanical Turk as "an online labor market." And that, I agree with. It is an online labor market.</a:t>
            </a:r>
            <a:br>
              <a:rPr lang="en-US" sz="2000" dirty="0">
                <a:solidFill>
                  <a:srgbClr val="000000"/>
                </a:solidFill>
              </a:rPr>
            </a:br>
            <a:endParaRPr lang="en-US" sz="2000" dirty="0">
              <a:solidFill>
                <a:srgbClr val="000000"/>
              </a:solidFill>
            </a:endParaRPr>
          </a:p>
          <a:p>
            <a:r>
              <a:rPr lang="en-US" sz="2000" b="1" dirty="0">
                <a:solidFill>
                  <a:srgbClr val="000000"/>
                </a:solidFill>
              </a:rPr>
              <a:t>Requesters like him</a:t>
            </a:r>
            <a:r>
              <a:rPr lang="en-US" sz="2000" dirty="0">
                <a:solidFill>
                  <a:srgbClr val="000000"/>
                </a:solidFill>
              </a:rPr>
              <a:t>, and CrowdFlower, </a:t>
            </a:r>
            <a:r>
              <a:rPr lang="en-US" sz="2000" b="1" dirty="0">
                <a:solidFill>
                  <a:srgbClr val="000000"/>
                </a:solidFill>
              </a:rPr>
              <a:t>collude</a:t>
            </a:r>
            <a:r>
              <a:rPr lang="en-US" sz="2000" dirty="0">
                <a:solidFill>
                  <a:srgbClr val="000000"/>
                </a:solidFill>
              </a:rPr>
              <a:t>, explicitly or implicitly, </a:t>
            </a:r>
            <a:r>
              <a:rPr lang="en-US" sz="2000" b="1" dirty="0">
                <a:solidFill>
                  <a:srgbClr val="000000"/>
                </a:solidFill>
              </a:rPr>
              <a:t>to keep wages</a:t>
            </a:r>
            <a:r>
              <a:rPr lang="en-US" sz="2000" dirty="0">
                <a:solidFill>
                  <a:srgbClr val="000000"/>
                </a:solidFill>
              </a:rPr>
              <a:t> </a:t>
            </a:r>
            <a:r>
              <a:rPr lang="en-US" sz="2000" b="1" dirty="0">
                <a:solidFill>
                  <a:srgbClr val="000000"/>
                </a:solidFill>
              </a:rPr>
              <a:t>at a substandard level</a:t>
            </a:r>
            <a:r>
              <a:rPr lang="en-US" sz="2000" dirty="0">
                <a:solidFill>
                  <a:srgbClr val="000000"/>
                </a:solidFill>
              </a:rPr>
              <a:t> that is compatible with existence standard.</a:t>
            </a:r>
          </a:p>
          <a:p>
            <a:endParaRPr lang="en-US" sz="2000" dirty="0">
              <a:solidFill>
                <a:srgbClr val="000000"/>
              </a:solidFill>
            </a:endParaRPr>
          </a:p>
          <a:p>
            <a:r>
              <a:rPr lang="en-US" sz="2000" dirty="0">
                <a:solidFill>
                  <a:srgbClr val="000000"/>
                </a:solidFill>
              </a:rPr>
              <a:t>Unlike Jewels, I don't blame workers for taking low paying jobs. I can't blame a person for being needy enough to take what amounts to a crust of bread.</a:t>
            </a:r>
            <a:r>
              <a:rPr lang="en-US" sz="2000" b="1" dirty="0">
                <a:solidFill>
                  <a:srgbClr val="000000"/>
                </a:solidFill>
              </a:rPr>
              <a:t> I blame Chris </a:t>
            </a:r>
            <a:r>
              <a:rPr lang="en-US" sz="2000" b="1" dirty="0" err="1">
                <a:solidFill>
                  <a:srgbClr val="000000"/>
                </a:solidFill>
              </a:rPr>
              <a:t>Callison</a:t>
            </a:r>
            <a:r>
              <a:rPr lang="en-US" sz="2000" b="1" dirty="0">
                <a:solidFill>
                  <a:srgbClr val="000000"/>
                </a:solidFill>
              </a:rPr>
              <a:t>-Burch, and others like him, for keeping the standard wage at crust of bread level</a:t>
            </a:r>
            <a:r>
              <a:rPr lang="en-US" sz="2000" dirty="0">
                <a:solidFill>
                  <a:srgbClr val="000000"/>
                </a:solidFill>
              </a:rPr>
              <a:t>.</a:t>
            </a:r>
            <a:br>
              <a:rPr lang="en-US" sz="2000" dirty="0">
                <a:solidFill>
                  <a:srgbClr val="000000"/>
                </a:solidFill>
              </a:rPr>
            </a:br>
            <a:endParaRPr lang="en-US" sz="2000" dirty="0">
              <a:solidFill>
                <a:srgbClr val="000000"/>
              </a:solidFill>
              <a:effectLst/>
            </a:endParaRPr>
          </a:p>
        </p:txBody>
      </p:sp>
    </p:spTree>
    <p:extLst>
      <p:ext uri="{BB962C8B-B14F-4D97-AF65-F5344CB8AC3E}">
        <p14:creationId xmlns:p14="http://schemas.microsoft.com/office/powerpoint/2010/main" val="119542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2EE53F-4E71-AB4E-9B4D-3AA2BA24C0D2}"/>
              </a:ext>
            </a:extLst>
          </p:cNvPr>
          <p:cNvSpPr>
            <a:spLocks noGrp="1"/>
          </p:cNvSpPr>
          <p:nvPr>
            <p:ph type="title"/>
          </p:nvPr>
        </p:nvSpPr>
        <p:spPr/>
        <p:txBody>
          <a:bodyPr>
            <a:normAutofit/>
          </a:bodyPr>
          <a:lstStyle/>
          <a:p>
            <a:r>
              <a:rPr lang="en-US" dirty="0"/>
              <a:t>Ethical Questions about Amazon Mechanical Turk</a:t>
            </a:r>
          </a:p>
        </p:txBody>
      </p:sp>
      <p:sp>
        <p:nvSpPr>
          <p:cNvPr id="4" name="Rectangle 3">
            <a:extLst>
              <a:ext uri="{FF2B5EF4-FFF2-40B4-BE49-F238E27FC236}">
                <a16:creationId xmlns:a16="http://schemas.microsoft.com/office/drawing/2014/main" id="{2D282C34-1818-2149-88AF-0E9E7FDFA17D}"/>
              </a:ext>
            </a:extLst>
          </p:cNvPr>
          <p:cNvSpPr/>
          <p:nvPr/>
        </p:nvSpPr>
        <p:spPr>
          <a:xfrm>
            <a:off x="399673" y="1137177"/>
            <a:ext cx="11487527" cy="5324535"/>
          </a:xfrm>
          <a:prstGeom prst="rect">
            <a:avLst/>
          </a:prstGeom>
        </p:spPr>
        <p:txBody>
          <a:bodyPr wrap="square">
            <a:spAutoFit/>
          </a:bodyPr>
          <a:lstStyle/>
          <a:p>
            <a:r>
              <a:rPr lang="en-US" sz="2000" b="1" dirty="0"/>
              <a:t>I tried one of those to see</a:t>
            </a:r>
            <a:r>
              <a:rPr lang="en-US" sz="2000" dirty="0"/>
              <a:t>, I gave it up at 4 minutes in and about 2/3 of the way through. For the whole hit, I'd have taken about 6 minutes. 10 hits an hour - </a:t>
            </a:r>
            <a:r>
              <a:rPr lang="en-US" sz="2000" b="1" dirty="0"/>
              <a:t>$1.70 an hour.</a:t>
            </a:r>
            <a:r>
              <a:rPr lang="en-US" sz="2000" dirty="0"/>
              <a:t> Restricted to U.S. residents.</a:t>
            </a:r>
            <a:br>
              <a:rPr lang="en-US" sz="2000" dirty="0"/>
            </a:br>
            <a:endParaRPr lang="en-US" sz="2000" dirty="0"/>
          </a:p>
          <a:p>
            <a:r>
              <a:rPr lang="en-US" sz="2000" b="1" dirty="0"/>
              <a:t>This is far too low to be considered a fair wage for a U.S. resident.</a:t>
            </a:r>
            <a:r>
              <a:rPr lang="en-US" sz="2000" dirty="0"/>
              <a:t> My performance may be very far off from what others can do. Perhaps I took 4 times or more as long as an average worker would.</a:t>
            </a:r>
            <a:br>
              <a:rPr lang="en-US" sz="2000" dirty="0"/>
            </a:br>
            <a:endParaRPr lang="en-US" sz="2000" dirty="0"/>
          </a:p>
          <a:p>
            <a:r>
              <a:rPr lang="en-US" sz="2000" b="1" dirty="0"/>
              <a:t>My complaint is that any U.S. requester knows what wage rate is required for a U.S. resident to survive. We may not agree on an exact number. But as they say, I know a fair wage when I see it, and this is not it.</a:t>
            </a:r>
            <a:br>
              <a:rPr lang="en-US" sz="2000" dirty="0"/>
            </a:br>
            <a:endParaRPr lang="en-US" sz="2000" dirty="0"/>
          </a:p>
          <a:p>
            <a:r>
              <a:rPr lang="en-US" sz="2000" dirty="0" err="1"/>
              <a:t>Mturk</a:t>
            </a:r>
            <a:r>
              <a:rPr lang="en-US" sz="2000" dirty="0"/>
              <a:t> is actually much smaller than what it can appear to be. Something close to requester monopoly has the power to keep wages low. Requester co-operation, explicit or implicit, reinforces this.</a:t>
            </a:r>
            <a:br>
              <a:rPr lang="en-US" sz="2000" dirty="0"/>
            </a:br>
            <a:endParaRPr lang="en-US" sz="2000" dirty="0"/>
          </a:p>
          <a:p>
            <a:r>
              <a:rPr lang="en-US" sz="2000" dirty="0"/>
              <a:t>Chris </a:t>
            </a:r>
            <a:r>
              <a:rPr lang="en-US" sz="2000" dirty="0" err="1"/>
              <a:t>Callison</a:t>
            </a:r>
            <a:r>
              <a:rPr lang="en-US" sz="2000" dirty="0"/>
              <a:t>-Burch is not unaware, I think, of the mechanics of the wage structure of </a:t>
            </a:r>
            <a:r>
              <a:rPr lang="en-US" sz="2000" dirty="0" err="1"/>
              <a:t>Mturk</a:t>
            </a:r>
            <a:r>
              <a:rPr lang="en-US" sz="2000" dirty="0"/>
              <a:t>.</a:t>
            </a:r>
          </a:p>
        </p:txBody>
      </p:sp>
    </p:spTree>
    <p:extLst>
      <p:ext uri="{BB962C8B-B14F-4D97-AF65-F5344CB8AC3E}">
        <p14:creationId xmlns:p14="http://schemas.microsoft.com/office/powerpoint/2010/main" val="1855866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D339-2159-CF44-9345-5D92FE1A05D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F68BDFC-C45E-1F4B-A66F-508940AA3EB6}"/>
              </a:ext>
            </a:extLst>
          </p:cNvPr>
          <p:cNvPicPr>
            <a:picLocks noChangeAspect="1"/>
          </p:cNvPicPr>
          <p:nvPr/>
        </p:nvPicPr>
        <p:blipFill>
          <a:blip r:embed="rId2"/>
          <a:stretch>
            <a:fillRect/>
          </a:stretch>
        </p:blipFill>
        <p:spPr>
          <a:xfrm>
            <a:off x="0" y="-2576924"/>
            <a:ext cx="12192000" cy="9060848"/>
          </a:xfrm>
          <a:prstGeom prst="rect">
            <a:avLst/>
          </a:prstGeom>
        </p:spPr>
      </p:pic>
    </p:spTree>
    <p:extLst>
      <p:ext uri="{BB962C8B-B14F-4D97-AF65-F5344CB8AC3E}">
        <p14:creationId xmlns:p14="http://schemas.microsoft.com/office/powerpoint/2010/main" val="526503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 name="Image" descr="Image"/>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99766"/>
            <a:ext cx="12191999" cy="15777881"/>
          </a:xfrm>
          <a:prstGeom prst="rect">
            <a:avLst/>
          </a:prstGeom>
          <a:ln w="12700">
            <a:miter lim="400000"/>
          </a:ln>
        </p:spPr>
      </p:pic>
    </p:spTree>
    <p:extLst>
      <p:ext uri="{BB962C8B-B14F-4D97-AF65-F5344CB8AC3E}">
        <p14:creationId xmlns:p14="http://schemas.microsoft.com/office/powerpoint/2010/main" val="590989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70E-5FA7-E240-8C21-2CEDD684D5E3}"/>
              </a:ext>
            </a:extLst>
          </p:cNvPr>
          <p:cNvSpPr>
            <a:spLocks noGrp="1"/>
          </p:cNvSpPr>
          <p:nvPr>
            <p:ph type="title"/>
          </p:nvPr>
        </p:nvSpPr>
        <p:spPr/>
        <p:txBody>
          <a:bodyPr/>
          <a:lstStyle/>
          <a:p>
            <a:endParaRPr lang="en-US"/>
          </a:p>
        </p:txBody>
      </p:sp>
      <p:pic>
        <p:nvPicPr>
          <p:cNvPr id="453" name="Screenshot 2020-03-12 11.13.49.PNG" descr="Screenshot 2020-03-12 11.13.49.PNG">
            <a:hlinkClick r:id="rId3"/>
          </p:cNvPr>
          <p:cNvPicPr>
            <a:picLocks noChangeAspect="1"/>
          </p:cNvPicPr>
          <p:nvPr/>
        </p:nvPicPr>
        <p:blipFill>
          <a:blip r:embed="rId4"/>
          <a:stretch>
            <a:fillRect/>
          </a:stretch>
        </p:blipFill>
        <p:spPr>
          <a:xfrm>
            <a:off x="0" y="0"/>
            <a:ext cx="12211620" cy="6858000"/>
          </a:xfrm>
          <a:prstGeom prst="rect">
            <a:avLst/>
          </a:prstGeom>
          <a:ln w="12700">
            <a:miter lim="400000"/>
          </a:ln>
        </p:spPr>
      </p:pic>
      <p:sp>
        <p:nvSpPr>
          <p:cNvPr id="454" name="America’s Gig-Based Economy Gets Zero Stars | Full Frontal - Mar 11, 2020">
            <a:hlinkClick r:id="rId3"/>
          </p:cNvPr>
          <p:cNvSpPr txBox="1"/>
          <p:nvPr/>
        </p:nvSpPr>
        <p:spPr>
          <a:xfrm>
            <a:off x="2449780" y="6540227"/>
            <a:ext cx="7349769" cy="310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584200">
              <a:defRPr sz="2200">
                <a:latin typeface="Lucida Grande"/>
                <a:ea typeface="Lucida Grande"/>
                <a:cs typeface="Lucida Grande"/>
                <a:sym typeface="Lucida Grande"/>
              </a:defRPr>
            </a:lvl1pPr>
          </a:lstStyle>
          <a:p>
            <a:r>
              <a:rPr sz="1547"/>
              <a:t>America’s Gig-Based Economy Gets Zero Stars | Full Frontal - Mar 11, 2020</a:t>
            </a:r>
          </a:p>
        </p:txBody>
      </p:sp>
    </p:spTree>
    <p:extLst>
      <p:ext uri="{BB962C8B-B14F-4D97-AF65-F5344CB8AC3E}">
        <p14:creationId xmlns:p14="http://schemas.microsoft.com/office/powerpoint/2010/main" val="3871138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3D148-5042-4F4B-9005-C060F25A97CA}"/>
              </a:ext>
            </a:extLst>
          </p:cNvPr>
          <p:cNvSpPr>
            <a:spLocks noGrp="1"/>
          </p:cNvSpPr>
          <p:nvPr>
            <p:ph type="title"/>
          </p:nvPr>
        </p:nvSpPr>
        <p:spPr/>
        <p:txBody>
          <a:bodyPr/>
          <a:lstStyle/>
          <a:p>
            <a:r>
              <a:rPr lang="en-US" dirty="0"/>
              <a:t>Use Cases</a:t>
            </a:r>
          </a:p>
        </p:txBody>
      </p:sp>
      <p:sp>
        <p:nvSpPr>
          <p:cNvPr id="5" name="Text Placeholder 4">
            <a:extLst>
              <a:ext uri="{FF2B5EF4-FFF2-40B4-BE49-F238E27FC236}">
                <a16:creationId xmlns:a16="http://schemas.microsoft.com/office/drawing/2014/main" id="{731FEF5C-4809-D14F-8E41-DEAF09D8C2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08241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E4CE8-55C2-B74E-ADD1-20435E69836B}"/>
              </a:ext>
            </a:extLst>
          </p:cNvPr>
          <p:cNvSpPr>
            <a:spLocks noGrp="1"/>
          </p:cNvSpPr>
          <p:nvPr>
            <p:ph type="title"/>
          </p:nvPr>
        </p:nvSpPr>
        <p:spPr/>
        <p:txBody>
          <a:bodyPr/>
          <a:lstStyle/>
          <a:p>
            <a:r>
              <a:rPr lang="en-US" dirty="0"/>
              <a:t>Use of </a:t>
            </a:r>
            <a:r>
              <a:rPr lang="en-US" dirty="0" err="1"/>
              <a:t>MTurk</a:t>
            </a:r>
            <a:r>
              <a:rPr lang="en-US" dirty="0"/>
              <a:t>-like systems in research</a:t>
            </a:r>
          </a:p>
        </p:txBody>
      </p:sp>
      <p:sp>
        <p:nvSpPr>
          <p:cNvPr id="3" name="Content Placeholder 2">
            <a:extLst>
              <a:ext uri="{FF2B5EF4-FFF2-40B4-BE49-F238E27FC236}">
                <a16:creationId xmlns:a16="http://schemas.microsoft.com/office/drawing/2014/main" id="{1550D46C-62AD-0B40-B155-4A3D345B930F}"/>
              </a:ext>
            </a:extLst>
          </p:cNvPr>
          <p:cNvSpPr>
            <a:spLocks noGrp="1"/>
          </p:cNvSpPr>
          <p:nvPr>
            <p:ph idx="1"/>
          </p:nvPr>
        </p:nvSpPr>
        <p:spPr/>
        <p:txBody>
          <a:bodyPr/>
          <a:lstStyle/>
          <a:p>
            <a:r>
              <a:rPr lang="en-US" dirty="0"/>
              <a:t>Participant pool for user studies, polling, cognitive science experiments</a:t>
            </a:r>
          </a:p>
          <a:p>
            <a:r>
              <a:rPr lang="en-US" dirty="0"/>
              <a:t>Annotation for machine learning tasks like computer vision or NLP</a:t>
            </a:r>
          </a:p>
          <a:p>
            <a:r>
              <a:rPr lang="en-US" dirty="0"/>
              <a:t>Human Computer Interaction: worker pools are hardwired into the UI</a:t>
            </a:r>
          </a:p>
          <a:p>
            <a:r>
              <a:rPr lang="en-US" dirty="0"/>
              <a:t>New Programming Languages Concepts </a:t>
            </a:r>
          </a:p>
          <a:p>
            <a:r>
              <a:rPr lang="en-US" dirty="0"/>
              <a:t>Study markets themselves for economics research, cost-optimization</a:t>
            </a:r>
          </a:p>
          <a:p>
            <a:endParaRPr lang="en-US" dirty="0"/>
          </a:p>
          <a:p>
            <a:endParaRPr lang="en-US" dirty="0"/>
          </a:p>
        </p:txBody>
      </p:sp>
    </p:spTree>
    <p:extLst>
      <p:ext uri="{BB962C8B-B14F-4D97-AF65-F5344CB8AC3E}">
        <p14:creationId xmlns:p14="http://schemas.microsoft.com/office/powerpoint/2010/main" val="218085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E2DB"/>
        </a:solidFill>
        <a:effectLst/>
      </p:bgPr>
    </p:bg>
    <p:spTree>
      <p:nvGrpSpPr>
        <p:cNvPr id="1" name=""/>
        <p:cNvGrpSpPr/>
        <p:nvPr/>
      </p:nvGrpSpPr>
      <p:grpSpPr>
        <a:xfrm>
          <a:off x="0" y="0"/>
          <a:ext cx="0" cy="0"/>
          <a:chOff x="0" y="0"/>
          <a:chExt cx="0" cy="0"/>
        </a:xfrm>
      </p:grpSpPr>
      <p:pic>
        <p:nvPicPr>
          <p:cNvPr id="267" name="droppedImage.pdf" descr="droppedImage.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rot="21540000">
            <a:off x="2211586" y="69460"/>
            <a:ext cx="7513751" cy="6466217"/>
          </a:xfrm>
          <a:custGeom>
            <a:avLst/>
            <a:gdLst/>
            <a:ahLst/>
            <a:cxnLst>
              <a:cxn ang="0">
                <a:pos x="wd2" y="hd2"/>
              </a:cxn>
              <a:cxn ang="5400000">
                <a:pos x="wd2" y="hd2"/>
              </a:cxn>
              <a:cxn ang="10800000">
                <a:pos x="wd2" y="hd2"/>
              </a:cxn>
              <a:cxn ang="16200000">
                <a:pos x="wd2" y="hd2"/>
              </a:cxn>
            </a:cxnLst>
            <a:rect l="0" t="0" r="r" b="b"/>
            <a:pathLst>
              <a:path w="21582" h="21600" extrusionOk="0">
                <a:moveTo>
                  <a:pt x="9155" y="0"/>
                </a:moveTo>
                <a:cubicBezTo>
                  <a:pt x="3700" y="3"/>
                  <a:pt x="1400" y="12"/>
                  <a:pt x="1391" y="43"/>
                </a:cubicBezTo>
                <a:cubicBezTo>
                  <a:pt x="1375" y="99"/>
                  <a:pt x="1380" y="401"/>
                  <a:pt x="1394" y="570"/>
                </a:cubicBezTo>
                <a:cubicBezTo>
                  <a:pt x="1399" y="626"/>
                  <a:pt x="1404" y="667"/>
                  <a:pt x="1411" y="679"/>
                </a:cubicBezTo>
                <a:cubicBezTo>
                  <a:pt x="1424" y="704"/>
                  <a:pt x="1427" y="747"/>
                  <a:pt x="1418" y="774"/>
                </a:cubicBezTo>
                <a:cubicBezTo>
                  <a:pt x="1409" y="801"/>
                  <a:pt x="1427" y="902"/>
                  <a:pt x="1458" y="998"/>
                </a:cubicBezTo>
                <a:cubicBezTo>
                  <a:pt x="1464" y="1018"/>
                  <a:pt x="1469" y="1053"/>
                  <a:pt x="1475" y="1080"/>
                </a:cubicBezTo>
                <a:cubicBezTo>
                  <a:pt x="1499" y="1151"/>
                  <a:pt x="1515" y="1265"/>
                  <a:pt x="1518" y="1408"/>
                </a:cubicBezTo>
                <a:cubicBezTo>
                  <a:pt x="1528" y="1576"/>
                  <a:pt x="1526" y="1734"/>
                  <a:pt x="1504" y="1775"/>
                </a:cubicBezTo>
                <a:cubicBezTo>
                  <a:pt x="1500" y="1782"/>
                  <a:pt x="1498" y="1815"/>
                  <a:pt x="1494" y="1832"/>
                </a:cubicBezTo>
                <a:cubicBezTo>
                  <a:pt x="1493" y="1841"/>
                  <a:pt x="1493" y="1850"/>
                  <a:pt x="1491" y="1859"/>
                </a:cubicBezTo>
                <a:cubicBezTo>
                  <a:pt x="1475" y="1964"/>
                  <a:pt x="1466" y="1999"/>
                  <a:pt x="1455" y="2046"/>
                </a:cubicBezTo>
                <a:cubicBezTo>
                  <a:pt x="1448" y="2090"/>
                  <a:pt x="1439" y="2135"/>
                  <a:pt x="1426" y="2143"/>
                </a:cubicBezTo>
                <a:cubicBezTo>
                  <a:pt x="1414" y="2153"/>
                  <a:pt x="1400" y="2150"/>
                  <a:pt x="1379" y="2130"/>
                </a:cubicBezTo>
                <a:cubicBezTo>
                  <a:pt x="1376" y="2127"/>
                  <a:pt x="1376" y="2127"/>
                  <a:pt x="1374" y="2125"/>
                </a:cubicBezTo>
                <a:cubicBezTo>
                  <a:pt x="1354" y="2107"/>
                  <a:pt x="1342" y="2104"/>
                  <a:pt x="1341" y="2122"/>
                </a:cubicBezTo>
                <a:cubicBezTo>
                  <a:pt x="1342" y="2128"/>
                  <a:pt x="1340" y="2128"/>
                  <a:pt x="1344" y="2138"/>
                </a:cubicBezTo>
                <a:cubicBezTo>
                  <a:pt x="1419" y="2370"/>
                  <a:pt x="1438" y="2499"/>
                  <a:pt x="1404" y="2538"/>
                </a:cubicBezTo>
                <a:cubicBezTo>
                  <a:pt x="1393" y="2550"/>
                  <a:pt x="1389" y="2562"/>
                  <a:pt x="1387" y="2574"/>
                </a:cubicBezTo>
                <a:cubicBezTo>
                  <a:pt x="1385" y="2590"/>
                  <a:pt x="1388" y="2606"/>
                  <a:pt x="1400" y="2624"/>
                </a:cubicBezTo>
                <a:cubicBezTo>
                  <a:pt x="1417" y="2648"/>
                  <a:pt x="1419" y="2698"/>
                  <a:pt x="1408" y="2759"/>
                </a:cubicBezTo>
                <a:cubicBezTo>
                  <a:pt x="1407" y="2770"/>
                  <a:pt x="1407" y="2779"/>
                  <a:pt x="1405" y="2790"/>
                </a:cubicBezTo>
                <a:cubicBezTo>
                  <a:pt x="1393" y="2853"/>
                  <a:pt x="1371" y="2908"/>
                  <a:pt x="1349" y="2905"/>
                </a:cubicBezTo>
                <a:cubicBezTo>
                  <a:pt x="1347" y="2905"/>
                  <a:pt x="1345" y="2901"/>
                  <a:pt x="1344" y="2900"/>
                </a:cubicBezTo>
                <a:cubicBezTo>
                  <a:pt x="1343" y="2900"/>
                  <a:pt x="1342" y="2900"/>
                  <a:pt x="1342" y="2900"/>
                </a:cubicBezTo>
                <a:cubicBezTo>
                  <a:pt x="1333" y="2903"/>
                  <a:pt x="1323" y="2904"/>
                  <a:pt x="1310" y="2903"/>
                </a:cubicBezTo>
                <a:cubicBezTo>
                  <a:pt x="1287" y="2900"/>
                  <a:pt x="1274" y="2907"/>
                  <a:pt x="1268" y="2919"/>
                </a:cubicBezTo>
                <a:cubicBezTo>
                  <a:pt x="1272" y="2943"/>
                  <a:pt x="1275" y="2967"/>
                  <a:pt x="1282" y="2989"/>
                </a:cubicBezTo>
                <a:cubicBezTo>
                  <a:pt x="1284" y="2997"/>
                  <a:pt x="1288" y="3006"/>
                  <a:pt x="1292" y="3014"/>
                </a:cubicBezTo>
                <a:cubicBezTo>
                  <a:pt x="1302" y="3037"/>
                  <a:pt x="1302" y="3051"/>
                  <a:pt x="1321" y="3083"/>
                </a:cubicBezTo>
                <a:cubicBezTo>
                  <a:pt x="1321" y="3084"/>
                  <a:pt x="1321" y="3088"/>
                  <a:pt x="1322" y="3088"/>
                </a:cubicBezTo>
                <a:cubicBezTo>
                  <a:pt x="1355" y="3146"/>
                  <a:pt x="1359" y="3258"/>
                  <a:pt x="1348" y="3552"/>
                </a:cubicBezTo>
                <a:cubicBezTo>
                  <a:pt x="1347" y="3849"/>
                  <a:pt x="1331" y="4176"/>
                  <a:pt x="1301" y="4197"/>
                </a:cubicBezTo>
                <a:cubicBezTo>
                  <a:pt x="1282" y="4211"/>
                  <a:pt x="1274" y="4239"/>
                  <a:pt x="1284" y="4258"/>
                </a:cubicBezTo>
                <a:cubicBezTo>
                  <a:pt x="1317" y="4321"/>
                  <a:pt x="1333" y="5113"/>
                  <a:pt x="1302" y="5156"/>
                </a:cubicBezTo>
                <a:cubicBezTo>
                  <a:pt x="1269" y="5202"/>
                  <a:pt x="1266" y="5273"/>
                  <a:pt x="1274" y="5599"/>
                </a:cubicBezTo>
                <a:cubicBezTo>
                  <a:pt x="1278" y="5738"/>
                  <a:pt x="1265" y="5846"/>
                  <a:pt x="1240" y="5880"/>
                </a:cubicBezTo>
                <a:cubicBezTo>
                  <a:pt x="1211" y="5921"/>
                  <a:pt x="1210" y="5945"/>
                  <a:pt x="1237" y="5975"/>
                </a:cubicBezTo>
                <a:cubicBezTo>
                  <a:pt x="1262" y="6005"/>
                  <a:pt x="1262" y="6030"/>
                  <a:pt x="1237" y="6065"/>
                </a:cubicBezTo>
                <a:cubicBezTo>
                  <a:pt x="1212" y="6100"/>
                  <a:pt x="1214" y="6126"/>
                  <a:pt x="1240" y="6164"/>
                </a:cubicBezTo>
                <a:cubicBezTo>
                  <a:pt x="1269" y="6204"/>
                  <a:pt x="1265" y="6222"/>
                  <a:pt x="1222" y="6251"/>
                </a:cubicBezTo>
                <a:cubicBezTo>
                  <a:pt x="1180" y="6277"/>
                  <a:pt x="1176" y="6299"/>
                  <a:pt x="1201" y="6336"/>
                </a:cubicBezTo>
                <a:cubicBezTo>
                  <a:pt x="1220" y="6362"/>
                  <a:pt x="1237" y="6521"/>
                  <a:pt x="1238" y="6688"/>
                </a:cubicBezTo>
                <a:cubicBezTo>
                  <a:pt x="1240" y="6855"/>
                  <a:pt x="1247" y="6999"/>
                  <a:pt x="1255" y="7008"/>
                </a:cubicBezTo>
                <a:cubicBezTo>
                  <a:pt x="1262" y="7017"/>
                  <a:pt x="1243" y="7077"/>
                  <a:pt x="1212" y="7143"/>
                </a:cubicBezTo>
                <a:cubicBezTo>
                  <a:pt x="1160" y="7250"/>
                  <a:pt x="1160" y="7261"/>
                  <a:pt x="1206" y="7257"/>
                </a:cubicBezTo>
                <a:cubicBezTo>
                  <a:pt x="1248" y="7253"/>
                  <a:pt x="1257" y="7285"/>
                  <a:pt x="1255" y="7415"/>
                </a:cubicBezTo>
                <a:cubicBezTo>
                  <a:pt x="1248" y="7884"/>
                  <a:pt x="1214" y="8274"/>
                  <a:pt x="1170" y="8371"/>
                </a:cubicBezTo>
                <a:cubicBezTo>
                  <a:pt x="1137" y="8442"/>
                  <a:pt x="1131" y="8493"/>
                  <a:pt x="1151" y="8521"/>
                </a:cubicBezTo>
                <a:cubicBezTo>
                  <a:pt x="1171" y="8550"/>
                  <a:pt x="1165" y="8578"/>
                  <a:pt x="1133" y="8609"/>
                </a:cubicBezTo>
                <a:cubicBezTo>
                  <a:pt x="1098" y="8643"/>
                  <a:pt x="1095" y="8667"/>
                  <a:pt x="1121" y="8703"/>
                </a:cubicBezTo>
                <a:cubicBezTo>
                  <a:pt x="1144" y="8736"/>
                  <a:pt x="1146" y="8805"/>
                  <a:pt x="1126" y="8924"/>
                </a:cubicBezTo>
                <a:cubicBezTo>
                  <a:pt x="1103" y="9063"/>
                  <a:pt x="1096" y="9532"/>
                  <a:pt x="1118" y="9532"/>
                </a:cubicBezTo>
                <a:cubicBezTo>
                  <a:pt x="1133" y="9532"/>
                  <a:pt x="1144" y="9820"/>
                  <a:pt x="1148" y="10377"/>
                </a:cubicBezTo>
                <a:cubicBezTo>
                  <a:pt x="1152" y="10906"/>
                  <a:pt x="1144" y="11019"/>
                  <a:pt x="1101" y="11096"/>
                </a:cubicBezTo>
                <a:cubicBezTo>
                  <a:pt x="1052" y="11183"/>
                  <a:pt x="1052" y="11191"/>
                  <a:pt x="1110" y="11257"/>
                </a:cubicBezTo>
                <a:cubicBezTo>
                  <a:pt x="1163" y="11320"/>
                  <a:pt x="1167" y="11351"/>
                  <a:pt x="1140" y="11498"/>
                </a:cubicBezTo>
                <a:cubicBezTo>
                  <a:pt x="1123" y="11591"/>
                  <a:pt x="1107" y="12098"/>
                  <a:pt x="1102" y="12626"/>
                </a:cubicBezTo>
                <a:cubicBezTo>
                  <a:pt x="1098" y="13153"/>
                  <a:pt x="1085" y="13854"/>
                  <a:pt x="1072" y="14182"/>
                </a:cubicBezTo>
                <a:cubicBezTo>
                  <a:pt x="1060" y="14510"/>
                  <a:pt x="1050" y="14811"/>
                  <a:pt x="1050" y="14851"/>
                </a:cubicBezTo>
                <a:cubicBezTo>
                  <a:pt x="1057" y="15326"/>
                  <a:pt x="1054" y="15515"/>
                  <a:pt x="1037" y="15792"/>
                </a:cubicBezTo>
                <a:cubicBezTo>
                  <a:pt x="1026" y="15971"/>
                  <a:pt x="1003" y="16136"/>
                  <a:pt x="987" y="16159"/>
                </a:cubicBezTo>
                <a:cubicBezTo>
                  <a:pt x="970" y="16185"/>
                  <a:pt x="971" y="16210"/>
                  <a:pt x="989" y="16223"/>
                </a:cubicBezTo>
                <a:cubicBezTo>
                  <a:pt x="1005" y="16235"/>
                  <a:pt x="1017" y="16339"/>
                  <a:pt x="1017" y="16455"/>
                </a:cubicBezTo>
                <a:cubicBezTo>
                  <a:pt x="1016" y="16570"/>
                  <a:pt x="1029" y="16694"/>
                  <a:pt x="1047" y="16732"/>
                </a:cubicBezTo>
                <a:cubicBezTo>
                  <a:pt x="1076" y="16792"/>
                  <a:pt x="1081" y="16786"/>
                  <a:pt x="1101" y="16682"/>
                </a:cubicBezTo>
                <a:cubicBezTo>
                  <a:pt x="1113" y="16617"/>
                  <a:pt x="1115" y="16510"/>
                  <a:pt x="1104" y="16443"/>
                </a:cubicBezTo>
                <a:cubicBezTo>
                  <a:pt x="1082" y="16308"/>
                  <a:pt x="1121" y="16252"/>
                  <a:pt x="1180" y="16335"/>
                </a:cubicBezTo>
                <a:cubicBezTo>
                  <a:pt x="1231" y="16406"/>
                  <a:pt x="1238" y="16818"/>
                  <a:pt x="1189" y="16892"/>
                </a:cubicBezTo>
                <a:cubicBezTo>
                  <a:pt x="1168" y="16924"/>
                  <a:pt x="1150" y="16935"/>
                  <a:pt x="1150" y="16917"/>
                </a:cubicBezTo>
                <a:cubicBezTo>
                  <a:pt x="1149" y="16899"/>
                  <a:pt x="1121" y="16914"/>
                  <a:pt x="1087" y="16950"/>
                </a:cubicBezTo>
                <a:cubicBezTo>
                  <a:pt x="1046" y="16993"/>
                  <a:pt x="1031" y="17042"/>
                  <a:pt x="1043" y="17096"/>
                </a:cubicBezTo>
                <a:cubicBezTo>
                  <a:pt x="1053" y="17141"/>
                  <a:pt x="1047" y="17187"/>
                  <a:pt x="1029" y="17200"/>
                </a:cubicBezTo>
                <a:cubicBezTo>
                  <a:pt x="1012" y="17212"/>
                  <a:pt x="1006" y="17277"/>
                  <a:pt x="1015" y="17344"/>
                </a:cubicBezTo>
                <a:cubicBezTo>
                  <a:pt x="1025" y="17415"/>
                  <a:pt x="1017" y="17476"/>
                  <a:pt x="997" y="17491"/>
                </a:cubicBezTo>
                <a:cubicBezTo>
                  <a:pt x="973" y="17508"/>
                  <a:pt x="976" y="17545"/>
                  <a:pt x="1009" y="17619"/>
                </a:cubicBezTo>
                <a:cubicBezTo>
                  <a:pt x="1067" y="17749"/>
                  <a:pt x="1069" y="17910"/>
                  <a:pt x="1014" y="17998"/>
                </a:cubicBezTo>
                <a:cubicBezTo>
                  <a:pt x="978" y="18054"/>
                  <a:pt x="979" y="18080"/>
                  <a:pt x="1015" y="18164"/>
                </a:cubicBezTo>
                <a:cubicBezTo>
                  <a:pt x="1065" y="18281"/>
                  <a:pt x="1061" y="19336"/>
                  <a:pt x="1010" y="19428"/>
                </a:cubicBezTo>
                <a:cubicBezTo>
                  <a:pt x="993" y="19458"/>
                  <a:pt x="978" y="19541"/>
                  <a:pt x="976" y="19611"/>
                </a:cubicBezTo>
                <a:cubicBezTo>
                  <a:pt x="973" y="19681"/>
                  <a:pt x="961" y="19773"/>
                  <a:pt x="949" y="19818"/>
                </a:cubicBezTo>
                <a:cubicBezTo>
                  <a:pt x="933" y="19877"/>
                  <a:pt x="939" y="19898"/>
                  <a:pt x="968" y="19891"/>
                </a:cubicBezTo>
                <a:cubicBezTo>
                  <a:pt x="1029" y="19876"/>
                  <a:pt x="1038" y="20424"/>
                  <a:pt x="979" y="20523"/>
                </a:cubicBezTo>
                <a:cubicBezTo>
                  <a:pt x="941" y="20586"/>
                  <a:pt x="942" y="20607"/>
                  <a:pt x="983" y="20682"/>
                </a:cubicBezTo>
                <a:cubicBezTo>
                  <a:pt x="1010" y="20729"/>
                  <a:pt x="1024" y="20767"/>
                  <a:pt x="1015" y="20767"/>
                </a:cubicBezTo>
                <a:cubicBezTo>
                  <a:pt x="1006" y="20767"/>
                  <a:pt x="1009" y="20815"/>
                  <a:pt x="1023" y="20873"/>
                </a:cubicBezTo>
                <a:cubicBezTo>
                  <a:pt x="1038" y="20932"/>
                  <a:pt x="1041" y="20989"/>
                  <a:pt x="1030" y="21001"/>
                </a:cubicBezTo>
                <a:cubicBezTo>
                  <a:pt x="1020" y="21014"/>
                  <a:pt x="1011" y="21153"/>
                  <a:pt x="1010" y="21312"/>
                </a:cubicBezTo>
                <a:lnTo>
                  <a:pt x="1009" y="21600"/>
                </a:lnTo>
                <a:lnTo>
                  <a:pt x="10825" y="21600"/>
                </a:lnTo>
                <a:cubicBezTo>
                  <a:pt x="18058" y="21600"/>
                  <a:pt x="21277" y="21588"/>
                  <a:pt x="21264" y="21561"/>
                </a:cubicBezTo>
                <a:cubicBezTo>
                  <a:pt x="21257" y="21549"/>
                  <a:pt x="21256" y="21528"/>
                  <a:pt x="21257" y="21505"/>
                </a:cubicBezTo>
                <a:lnTo>
                  <a:pt x="21255" y="21491"/>
                </a:lnTo>
                <a:cubicBezTo>
                  <a:pt x="21248" y="21432"/>
                  <a:pt x="21252" y="21355"/>
                  <a:pt x="21264" y="21320"/>
                </a:cubicBezTo>
                <a:cubicBezTo>
                  <a:pt x="21275" y="21284"/>
                  <a:pt x="21289" y="20635"/>
                  <a:pt x="21294" y="19876"/>
                </a:cubicBezTo>
                <a:cubicBezTo>
                  <a:pt x="21298" y="19261"/>
                  <a:pt x="21308" y="18814"/>
                  <a:pt x="21318" y="18620"/>
                </a:cubicBezTo>
                <a:cubicBezTo>
                  <a:pt x="21319" y="18591"/>
                  <a:pt x="21319" y="18536"/>
                  <a:pt x="21322" y="18516"/>
                </a:cubicBezTo>
                <a:cubicBezTo>
                  <a:pt x="21322" y="18508"/>
                  <a:pt x="21324" y="18456"/>
                  <a:pt x="21325" y="18455"/>
                </a:cubicBezTo>
                <a:cubicBezTo>
                  <a:pt x="21328" y="18448"/>
                  <a:pt x="21333" y="18446"/>
                  <a:pt x="21338" y="18441"/>
                </a:cubicBezTo>
                <a:cubicBezTo>
                  <a:pt x="21341" y="18437"/>
                  <a:pt x="21345" y="18435"/>
                  <a:pt x="21348" y="18433"/>
                </a:cubicBezTo>
                <a:cubicBezTo>
                  <a:pt x="21356" y="18428"/>
                  <a:pt x="21364" y="18427"/>
                  <a:pt x="21375" y="18434"/>
                </a:cubicBezTo>
                <a:cubicBezTo>
                  <a:pt x="21390" y="18445"/>
                  <a:pt x="21397" y="18435"/>
                  <a:pt x="21401" y="18417"/>
                </a:cubicBezTo>
                <a:cubicBezTo>
                  <a:pt x="21397" y="18395"/>
                  <a:pt x="21384" y="18362"/>
                  <a:pt x="21361" y="18322"/>
                </a:cubicBezTo>
                <a:cubicBezTo>
                  <a:pt x="21354" y="18311"/>
                  <a:pt x="21349" y="18258"/>
                  <a:pt x="21344" y="18222"/>
                </a:cubicBezTo>
                <a:cubicBezTo>
                  <a:pt x="21343" y="18215"/>
                  <a:pt x="21342" y="18205"/>
                  <a:pt x="21340" y="18197"/>
                </a:cubicBezTo>
                <a:cubicBezTo>
                  <a:pt x="21337" y="18165"/>
                  <a:pt x="21332" y="18148"/>
                  <a:pt x="21329" y="18106"/>
                </a:cubicBezTo>
                <a:cubicBezTo>
                  <a:pt x="21327" y="18087"/>
                  <a:pt x="21327" y="18060"/>
                  <a:pt x="21326" y="18039"/>
                </a:cubicBezTo>
                <a:cubicBezTo>
                  <a:pt x="21309" y="17743"/>
                  <a:pt x="21311" y="17319"/>
                  <a:pt x="21343" y="17274"/>
                </a:cubicBezTo>
                <a:cubicBezTo>
                  <a:pt x="21357" y="17254"/>
                  <a:pt x="21363" y="17181"/>
                  <a:pt x="21355" y="17112"/>
                </a:cubicBezTo>
                <a:cubicBezTo>
                  <a:pt x="21354" y="17100"/>
                  <a:pt x="21355" y="17101"/>
                  <a:pt x="21354" y="17089"/>
                </a:cubicBezTo>
                <a:cubicBezTo>
                  <a:pt x="21342" y="17029"/>
                  <a:pt x="21330" y="16951"/>
                  <a:pt x="21324" y="16856"/>
                </a:cubicBezTo>
                <a:cubicBezTo>
                  <a:pt x="21319" y="16783"/>
                  <a:pt x="21319" y="16742"/>
                  <a:pt x="21319" y="16696"/>
                </a:cubicBezTo>
                <a:cubicBezTo>
                  <a:pt x="21316" y="16592"/>
                  <a:pt x="21326" y="16539"/>
                  <a:pt x="21354" y="16503"/>
                </a:cubicBezTo>
                <a:cubicBezTo>
                  <a:pt x="21364" y="16490"/>
                  <a:pt x="21365" y="16483"/>
                  <a:pt x="21371" y="16473"/>
                </a:cubicBezTo>
                <a:cubicBezTo>
                  <a:pt x="21380" y="16445"/>
                  <a:pt x="21380" y="16419"/>
                  <a:pt x="21364" y="16388"/>
                </a:cubicBezTo>
                <a:cubicBezTo>
                  <a:pt x="21363" y="16386"/>
                  <a:pt x="21363" y="16384"/>
                  <a:pt x="21362" y="16382"/>
                </a:cubicBezTo>
                <a:cubicBezTo>
                  <a:pt x="21354" y="16368"/>
                  <a:pt x="21347" y="16353"/>
                  <a:pt x="21349" y="16335"/>
                </a:cubicBezTo>
                <a:cubicBezTo>
                  <a:pt x="21344" y="16306"/>
                  <a:pt x="21347" y="16280"/>
                  <a:pt x="21366" y="16243"/>
                </a:cubicBezTo>
                <a:cubicBezTo>
                  <a:pt x="21380" y="16217"/>
                  <a:pt x="21385" y="16188"/>
                  <a:pt x="21386" y="16163"/>
                </a:cubicBezTo>
                <a:cubicBezTo>
                  <a:pt x="21384" y="16146"/>
                  <a:pt x="21382" y="16130"/>
                  <a:pt x="21371" y="16115"/>
                </a:cubicBezTo>
                <a:cubicBezTo>
                  <a:pt x="21350" y="16085"/>
                  <a:pt x="21339" y="15926"/>
                  <a:pt x="21343" y="15694"/>
                </a:cubicBezTo>
                <a:cubicBezTo>
                  <a:pt x="21346" y="15505"/>
                  <a:pt x="21347" y="15156"/>
                  <a:pt x="21345" y="14886"/>
                </a:cubicBezTo>
                <a:cubicBezTo>
                  <a:pt x="21319" y="14863"/>
                  <a:pt x="21323" y="14833"/>
                  <a:pt x="21345" y="14811"/>
                </a:cubicBezTo>
                <a:cubicBezTo>
                  <a:pt x="21344" y="14757"/>
                  <a:pt x="21347" y="14724"/>
                  <a:pt x="21347" y="14675"/>
                </a:cubicBezTo>
                <a:cubicBezTo>
                  <a:pt x="21348" y="14658"/>
                  <a:pt x="21347" y="14623"/>
                  <a:pt x="21348" y="14607"/>
                </a:cubicBezTo>
                <a:cubicBezTo>
                  <a:pt x="21351" y="14430"/>
                  <a:pt x="21359" y="14292"/>
                  <a:pt x="21373" y="14272"/>
                </a:cubicBezTo>
                <a:cubicBezTo>
                  <a:pt x="21383" y="14258"/>
                  <a:pt x="21386" y="14246"/>
                  <a:pt x="21386" y="14236"/>
                </a:cubicBezTo>
                <a:cubicBezTo>
                  <a:pt x="21383" y="14234"/>
                  <a:pt x="21384" y="14233"/>
                  <a:pt x="21381" y="14230"/>
                </a:cubicBezTo>
                <a:cubicBezTo>
                  <a:pt x="21376" y="14226"/>
                  <a:pt x="21375" y="14220"/>
                  <a:pt x="21371" y="14215"/>
                </a:cubicBezTo>
                <a:cubicBezTo>
                  <a:pt x="21366" y="14212"/>
                  <a:pt x="21365" y="14207"/>
                  <a:pt x="21358" y="14204"/>
                </a:cubicBezTo>
                <a:cubicBezTo>
                  <a:pt x="21344" y="14198"/>
                  <a:pt x="21335" y="14182"/>
                  <a:pt x="21328" y="14158"/>
                </a:cubicBezTo>
                <a:cubicBezTo>
                  <a:pt x="21327" y="14154"/>
                  <a:pt x="21326" y="14147"/>
                  <a:pt x="21325" y="14142"/>
                </a:cubicBezTo>
                <a:cubicBezTo>
                  <a:pt x="21322" y="14131"/>
                  <a:pt x="21321" y="14116"/>
                  <a:pt x="21319" y="14101"/>
                </a:cubicBezTo>
                <a:cubicBezTo>
                  <a:pt x="21316" y="14081"/>
                  <a:pt x="21311" y="14065"/>
                  <a:pt x="21311" y="14038"/>
                </a:cubicBezTo>
                <a:cubicBezTo>
                  <a:pt x="21311" y="14017"/>
                  <a:pt x="21316" y="14012"/>
                  <a:pt x="21317" y="13993"/>
                </a:cubicBezTo>
                <a:cubicBezTo>
                  <a:pt x="21316" y="13944"/>
                  <a:pt x="21313" y="13915"/>
                  <a:pt x="21314" y="13838"/>
                </a:cubicBezTo>
                <a:cubicBezTo>
                  <a:pt x="21317" y="13598"/>
                  <a:pt x="21306" y="13476"/>
                  <a:pt x="21277" y="13435"/>
                </a:cubicBezTo>
                <a:cubicBezTo>
                  <a:pt x="21242" y="13387"/>
                  <a:pt x="21244" y="13371"/>
                  <a:pt x="21287" y="13335"/>
                </a:cubicBezTo>
                <a:cubicBezTo>
                  <a:pt x="21322" y="13305"/>
                  <a:pt x="21328" y="13275"/>
                  <a:pt x="21309" y="13239"/>
                </a:cubicBezTo>
                <a:cubicBezTo>
                  <a:pt x="21303" y="13229"/>
                  <a:pt x="21301" y="13205"/>
                  <a:pt x="21297" y="13186"/>
                </a:cubicBezTo>
                <a:cubicBezTo>
                  <a:pt x="21295" y="13181"/>
                  <a:pt x="21293" y="13170"/>
                  <a:pt x="21291" y="13163"/>
                </a:cubicBezTo>
                <a:cubicBezTo>
                  <a:pt x="21289" y="13148"/>
                  <a:pt x="21288" y="13134"/>
                  <a:pt x="21287" y="13116"/>
                </a:cubicBezTo>
                <a:cubicBezTo>
                  <a:pt x="21286" y="13105"/>
                  <a:pt x="21284" y="13093"/>
                  <a:pt x="21285" y="13078"/>
                </a:cubicBezTo>
                <a:cubicBezTo>
                  <a:pt x="21279" y="12955"/>
                  <a:pt x="21286" y="12798"/>
                  <a:pt x="21310" y="12700"/>
                </a:cubicBezTo>
                <a:cubicBezTo>
                  <a:pt x="21319" y="12666"/>
                  <a:pt x="21321" y="12639"/>
                  <a:pt x="21322" y="12614"/>
                </a:cubicBezTo>
                <a:cubicBezTo>
                  <a:pt x="21323" y="12604"/>
                  <a:pt x="21324" y="12605"/>
                  <a:pt x="21325" y="12594"/>
                </a:cubicBezTo>
                <a:cubicBezTo>
                  <a:pt x="21324" y="12568"/>
                  <a:pt x="21319" y="12547"/>
                  <a:pt x="21309" y="12533"/>
                </a:cubicBezTo>
                <a:cubicBezTo>
                  <a:pt x="21293" y="12510"/>
                  <a:pt x="21291" y="12280"/>
                  <a:pt x="21295" y="11948"/>
                </a:cubicBezTo>
                <a:cubicBezTo>
                  <a:pt x="21292" y="11935"/>
                  <a:pt x="21293" y="11909"/>
                  <a:pt x="21295" y="11886"/>
                </a:cubicBezTo>
                <a:cubicBezTo>
                  <a:pt x="21296" y="11805"/>
                  <a:pt x="21296" y="11759"/>
                  <a:pt x="21298" y="11662"/>
                </a:cubicBezTo>
                <a:cubicBezTo>
                  <a:pt x="21310" y="11207"/>
                  <a:pt x="21317" y="10355"/>
                  <a:pt x="21314" y="9768"/>
                </a:cubicBezTo>
                <a:cubicBezTo>
                  <a:pt x="21311" y="9180"/>
                  <a:pt x="21320" y="8623"/>
                  <a:pt x="21336" y="8530"/>
                </a:cubicBezTo>
                <a:cubicBezTo>
                  <a:pt x="21355" y="8413"/>
                  <a:pt x="21354" y="8348"/>
                  <a:pt x="21331" y="8320"/>
                </a:cubicBezTo>
                <a:cubicBezTo>
                  <a:pt x="21299" y="8283"/>
                  <a:pt x="21296" y="7792"/>
                  <a:pt x="21322" y="6890"/>
                </a:cubicBezTo>
                <a:cubicBezTo>
                  <a:pt x="21326" y="6771"/>
                  <a:pt x="21318" y="6529"/>
                  <a:pt x="21305" y="6351"/>
                </a:cubicBezTo>
                <a:cubicBezTo>
                  <a:pt x="21290" y="6152"/>
                  <a:pt x="21292" y="6012"/>
                  <a:pt x="21311" y="5986"/>
                </a:cubicBezTo>
                <a:cubicBezTo>
                  <a:pt x="21328" y="5963"/>
                  <a:pt x="21331" y="5931"/>
                  <a:pt x="21319" y="5916"/>
                </a:cubicBezTo>
                <a:cubicBezTo>
                  <a:pt x="21306" y="5901"/>
                  <a:pt x="21295" y="5821"/>
                  <a:pt x="21294" y="5738"/>
                </a:cubicBezTo>
                <a:cubicBezTo>
                  <a:pt x="21292" y="5655"/>
                  <a:pt x="21287" y="5413"/>
                  <a:pt x="21282" y="5198"/>
                </a:cubicBezTo>
                <a:cubicBezTo>
                  <a:pt x="21277" y="4983"/>
                  <a:pt x="21281" y="4796"/>
                  <a:pt x="21291" y="4784"/>
                </a:cubicBezTo>
                <a:cubicBezTo>
                  <a:pt x="21302" y="4772"/>
                  <a:pt x="21297" y="4743"/>
                  <a:pt x="21280" y="4719"/>
                </a:cubicBezTo>
                <a:cubicBezTo>
                  <a:pt x="21263" y="4696"/>
                  <a:pt x="21246" y="4450"/>
                  <a:pt x="21243" y="4173"/>
                </a:cubicBezTo>
                <a:cubicBezTo>
                  <a:pt x="21239" y="3770"/>
                  <a:pt x="21249" y="3620"/>
                  <a:pt x="21298" y="3419"/>
                </a:cubicBezTo>
                <a:lnTo>
                  <a:pt x="21359" y="3169"/>
                </a:lnTo>
                <a:lnTo>
                  <a:pt x="21287" y="3084"/>
                </a:lnTo>
                <a:cubicBezTo>
                  <a:pt x="21213" y="2998"/>
                  <a:pt x="21220" y="2908"/>
                  <a:pt x="21298" y="2943"/>
                </a:cubicBezTo>
                <a:cubicBezTo>
                  <a:pt x="21322" y="2954"/>
                  <a:pt x="21342" y="2948"/>
                  <a:pt x="21342" y="2931"/>
                </a:cubicBezTo>
                <a:cubicBezTo>
                  <a:pt x="21342" y="2887"/>
                  <a:pt x="21257" y="2854"/>
                  <a:pt x="21205" y="2877"/>
                </a:cubicBezTo>
                <a:cubicBezTo>
                  <a:pt x="21145" y="2904"/>
                  <a:pt x="21110" y="2828"/>
                  <a:pt x="21154" y="2767"/>
                </a:cubicBezTo>
                <a:cubicBezTo>
                  <a:pt x="21174" y="2739"/>
                  <a:pt x="21187" y="2695"/>
                  <a:pt x="21184" y="2669"/>
                </a:cubicBezTo>
                <a:cubicBezTo>
                  <a:pt x="21168" y="2524"/>
                  <a:pt x="21197" y="2417"/>
                  <a:pt x="21280" y="2313"/>
                </a:cubicBezTo>
                <a:cubicBezTo>
                  <a:pt x="21404" y="2159"/>
                  <a:pt x="21398" y="2138"/>
                  <a:pt x="21264" y="2257"/>
                </a:cubicBezTo>
                <a:cubicBezTo>
                  <a:pt x="21185" y="2327"/>
                  <a:pt x="21150" y="2341"/>
                  <a:pt x="21140" y="2307"/>
                </a:cubicBezTo>
                <a:cubicBezTo>
                  <a:pt x="21119" y="2240"/>
                  <a:pt x="21135" y="2149"/>
                  <a:pt x="21178" y="2088"/>
                </a:cubicBezTo>
                <a:cubicBezTo>
                  <a:pt x="21218" y="2034"/>
                  <a:pt x="21199" y="1784"/>
                  <a:pt x="21150" y="1711"/>
                </a:cubicBezTo>
                <a:cubicBezTo>
                  <a:pt x="21118" y="1663"/>
                  <a:pt x="21135" y="1646"/>
                  <a:pt x="21252" y="1613"/>
                </a:cubicBezTo>
                <a:cubicBezTo>
                  <a:pt x="21301" y="1600"/>
                  <a:pt x="21342" y="1558"/>
                  <a:pt x="21352" y="1510"/>
                </a:cubicBezTo>
                <a:cubicBezTo>
                  <a:pt x="21377" y="1402"/>
                  <a:pt x="21347" y="1375"/>
                  <a:pt x="21294" y="1458"/>
                </a:cubicBezTo>
                <a:cubicBezTo>
                  <a:pt x="21236" y="1551"/>
                  <a:pt x="21100" y="1629"/>
                  <a:pt x="21076" y="1585"/>
                </a:cubicBezTo>
                <a:cubicBezTo>
                  <a:pt x="21066" y="1565"/>
                  <a:pt x="21093" y="1495"/>
                  <a:pt x="21137" y="1428"/>
                </a:cubicBezTo>
                <a:cubicBezTo>
                  <a:pt x="21221" y="1299"/>
                  <a:pt x="21271" y="1031"/>
                  <a:pt x="21218" y="992"/>
                </a:cubicBezTo>
                <a:cubicBezTo>
                  <a:pt x="21200" y="980"/>
                  <a:pt x="21187" y="944"/>
                  <a:pt x="21187" y="911"/>
                </a:cubicBezTo>
                <a:cubicBezTo>
                  <a:pt x="21187" y="863"/>
                  <a:pt x="21077" y="559"/>
                  <a:pt x="21041" y="507"/>
                </a:cubicBezTo>
                <a:cubicBezTo>
                  <a:pt x="21027" y="487"/>
                  <a:pt x="20893" y="692"/>
                  <a:pt x="20890" y="738"/>
                </a:cubicBezTo>
                <a:cubicBezTo>
                  <a:pt x="20888" y="759"/>
                  <a:pt x="20878" y="800"/>
                  <a:pt x="20867" y="830"/>
                </a:cubicBezTo>
                <a:cubicBezTo>
                  <a:pt x="20856" y="860"/>
                  <a:pt x="20850" y="923"/>
                  <a:pt x="20854" y="972"/>
                </a:cubicBezTo>
                <a:cubicBezTo>
                  <a:pt x="20857" y="1031"/>
                  <a:pt x="20837" y="1074"/>
                  <a:pt x="20792" y="1101"/>
                </a:cubicBezTo>
                <a:cubicBezTo>
                  <a:pt x="20725" y="1140"/>
                  <a:pt x="20725" y="1142"/>
                  <a:pt x="20815" y="1181"/>
                </a:cubicBezTo>
                <a:cubicBezTo>
                  <a:pt x="20888" y="1214"/>
                  <a:pt x="20906" y="1242"/>
                  <a:pt x="20906" y="1330"/>
                </a:cubicBezTo>
                <a:cubicBezTo>
                  <a:pt x="20906" y="1391"/>
                  <a:pt x="20922" y="1451"/>
                  <a:pt x="20939" y="1464"/>
                </a:cubicBezTo>
                <a:cubicBezTo>
                  <a:pt x="20961" y="1479"/>
                  <a:pt x="20961" y="1502"/>
                  <a:pt x="20940" y="1531"/>
                </a:cubicBezTo>
                <a:cubicBezTo>
                  <a:pt x="20923" y="1555"/>
                  <a:pt x="20912" y="1663"/>
                  <a:pt x="20915" y="1771"/>
                </a:cubicBezTo>
                <a:cubicBezTo>
                  <a:pt x="20918" y="1880"/>
                  <a:pt x="20910" y="2004"/>
                  <a:pt x="20897" y="2046"/>
                </a:cubicBezTo>
                <a:cubicBezTo>
                  <a:pt x="20879" y="2105"/>
                  <a:pt x="20891" y="2130"/>
                  <a:pt x="20954" y="2163"/>
                </a:cubicBezTo>
                <a:cubicBezTo>
                  <a:pt x="21026" y="2201"/>
                  <a:pt x="21034" y="2222"/>
                  <a:pt x="21025" y="2377"/>
                </a:cubicBezTo>
                <a:cubicBezTo>
                  <a:pt x="21018" y="2514"/>
                  <a:pt x="21004" y="2548"/>
                  <a:pt x="20961" y="2544"/>
                </a:cubicBezTo>
                <a:cubicBezTo>
                  <a:pt x="20900" y="2539"/>
                  <a:pt x="20888" y="2585"/>
                  <a:pt x="20939" y="2622"/>
                </a:cubicBezTo>
                <a:cubicBezTo>
                  <a:pt x="20960" y="2637"/>
                  <a:pt x="20939" y="2685"/>
                  <a:pt x="20885" y="2748"/>
                </a:cubicBezTo>
                <a:cubicBezTo>
                  <a:pt x="20837" y="2803"/>
                  <a:pt x="20783" y="2839"/>
                  <a:pt x="20766" y="2826"/>
                </a:cubicBezTo>
                <a:cubicBezTo>
                  <a:pt x="20749" y="2814"/>
                  <a:pt x="20721" y="2802"/>
                  <a:pt x="20704" y="2802"/>
                </a:cubicBezTo>
                <a:cubicBezTo>
                  <a:pt x="20687" y="2801"/>
                  <a:pt x="20677" y="2742"/>
                  <a:pt x="20682" y="2670"/>
                </a:cubicBezTo>
                <a:cubicBezTo>
                  <a:pt x="20692" y="2544"/>
                  <a:pt x="20657" y="2477"/>
                  <a:pt x="20580" y="2476"/>
                </a:cubicBezTo>
                <a:cubicBezTo>
                  <a:pt x="20563" y="2476"/>
                  <a:pt x="20544" y="2433"/>
                  <a:pt x="20539" y="2380"/>
                </a:cubicBezTo>
                <a:cubicBezTo>
                  <a:pt x="20531" y="2306"/>
                  <a:pt x="20555" y="2262"/>
                  <a:pt x="20637" y="2188"/>
                </a:cubicBezTo>
                <a:cubicBezTo>
                  <a:pt x="20733" y="2103"/>
                  <a:pt x="20740" y="2085"/>
                  <a:pt x="20709" y="2008"/>
                </a:cubicBezTo>
                <a:cubicBezTo>
                  <a:pt x="20690" y="1960"/>
                  <a:pt x="20660" y="1931"/>
                  <a:pt x="20643" y="1943"/>
                </a:cubicBezTo>
                <a:cubicBezTo>
                  <a:pt x="20626" y="1955"/>
                  <a:pt x="20570" y="1967"/>
                  <a:pt x="20518" y="1968"/>
                </a:cubicBezTo>
                <a:cubicBezTo>
                  <a:pt x="20466" y="1969"/>
                  <a:pt x="20385" y="2001"/>
                  <a:pt x="20337" y="2039"/>
                </a:cubicBezTo>
                <a:cubicBezTo>
                  <a:pt x="20275" y="2087"/>
                  <a:pt x="20240" y="2095"/>
                  <a:pt x="20216" y="2067"/>
                </a:cubicBezTo>
                <a:cubicBezTo>
                  <a:pt x="20198" y="2046"/>
                  <a:pt x="20165" y="2038"/>
                  <a:pt x="20143" y="2047"/>
                </a:cubicBezTo>
                <a:cubicBezTo>
                  <a:pt x="20087" y="2072"/>
                  <a:pt x="20054" y="1993"/>
                  <a:pt x="20096" y="1934"/>
                </a:cubicBezTo>
                <a:cubicBezTo>
                  <a:pt x="20122" y="1898"/>
                  <a:pt x="20122" y="1879"/>
                  <a:pt x="20096" y="1861"/>
                </a:cubicBezTo>
                <a:cubicBezTo>
                  <a:pt x="20077" y="1847"/>
                  <a:pt x="20043" y="1866"/>
                  <a:pt x="20019" y="1903"/>
                </a:cubicBezTo>
                <a:cubicBezTo>
                  <a:pt x="19979" y="1966"/>
                  <a:pt x="19977" y="1966"/>
                  <a:pt x="19957" y="1906"/>
                </a:cubicBezTo>
                <a:cubicBezTo>
                  <a:pt x="19945" y="1871"/>
                  <a:pt x="19944" y="1801"/>
                  <a:pt x="19955" y="1750"/>
                </a:cubicBezTo>
                <a:cubicBezTo>
                  <a:pt x="19973" y="1666"/>
                  <a:pt x="19969" y="1661"/>
                  <a:pt x="19912" y="1697"/>
                </a:cubicBezTo>
                <a:cubicBezTo>
                  <a:pt x="19846" y="1738"/>
                  <a:pt x="19724" y="1694"/>
                  <a:pt x="19724" y="1628"/>
                </a:cubicBezTo>
                <a:cubicBezTo>
                  <a:pt x="19724" y="1611"/>
                  <a:pt x="19654" y="1538"/>
                  <a:pt x="19569" y="1466"/>
                </a:cubicBezTo>
                <a:cubicBezTo>
                  <a:pt x="19420" y="1342"/>
                  <a:pt x="19378" y="1257"/>
                  <a:pt x="19442" y="1210"/>
                </a:cubicBezTo>
                <a:cubicBezTo>
                  <a:pt x="19480" y="1183"/>
                  <a:pt x="19686" y="1310"/>
                  <a:pt x="19737" y="1393"/>
                </a:cubicBezTo>
                <a:cubicBezTo>
                  <a:pt x="19790" y="1476"/>
                  <a:pt x="19848" y="1429"/>
                  <a:pt x="19848" y="1302"/>
                </a:cubicBezTo>
                <a:cubicBezTo>
                  <a:pt x="19848" y="1186"/>
                  <a:pt x="19918" y="1100"/>
                  <a:pt x="19988" y="1131"/>
                </a:cubicBezTo>
                <a:cubicBezTo>
                  <a:pt x="20015" y="1144"/>
                  <a:pt x="20032" y="1134"/>
                  <a:pt x="20028" y="1109"/>
                </a:cubicBezTo>
                <a:cubicBezTo>
                  <a:pt x="20023" y="1080"/>
                  <a:pt x="20057" y="1068"/>
                  <a:pt x="20129" y="1073"/>
                </a:cubicBezTo>
                <a:cubicBezTo>
                  <a:pt x="20245" y="1081"/>
                  <a:pt x="20329" y="1179"/>
                  <a:pt x="20334" y="1315"/>
                </a:cubicBezTo>
                <a:cubicBezTo>
                  <a:pt x="20341" y="1543"/>
                  <a:pt x="20349" y="1592"/>
                  <a:pt x="20377" y="1571"/>
                </a:cubicBezTo>
                <a:cubicBezTo>
                  <a:pt x="20394" y="1559"/>
                  <a:pt x="20409" y="1479"/>
                  <a:pt x="20409" y="1393"/>
                </a:cubicBezTo>
                <a:cubicBezTo>
                  <a:pt x="20409" y="1308"/>
                  <a:pt x="20418" y="1229"/>
                  <a:pt x="20430" y="1216"/>
                </a:cubicBezTo>
                <a:cubicBezTo>
                  <a:pt x="20463" y="1177"/>
                  <a:pt x="20654" y="1411"/>
                  <a:pt x="20636" y="1467"/>
                </a:cubicBezTo>
                <a:cubicBezTo>
                  <a:pt x="20626" y="1495"/>
                  <a:pt x="20639" y="1517"/>
                  <a:pt x="20664" y="1517"/>
                </a:cubicBezTo>
                <a:cubicBezTo>
                  <a:pt x="20739" y="1517"/>
                  <a:pt x="20745" y="1485"/>
                  <a:pt x="20695" y="1357"/>
                </a:cubicBezTo>
                <a:cubicBezTo>
                  <a:pt x="20647" y="1234"/>
                  <a:pt x="20548" y="1155"/>
                  <a:pt x="20441" y="1155"/>
                </a:cubicBezTo>
                <a:cubicBezTo>
                  <a:pt x="20373" y="1155"/>
                  <a:pt x="20318" y="1084"/>
                  <a:pt x="20300" y="975"/>
                </a:cubicBezTo>
                <a:cubicBezTo>
                  <a:pt x="20268" y="782"/>
                  <a:pt x="20250" y="751"/>
                  <a:pt x="20200" y="799"/>
                </a:cubicBezTo>
                <a:cubicBezTo>
                  <a:pt x="20174" y="824"/>
                  <a:pt x="20142" y="879"/>
                  <a:pt x="20128" y="922"/>
                </a:cubicBezTo>
                <a:cubicBezTo>
                  <a:pt x="20101" y="1003"/>
                  <a:pt x="19953" y="1062"/>
                  <a:pt x="19922" y="1003"/>
                </a:cubicBezTo>
                <a:cubicBezTo>
                  <a:pt x="19912" y="985"/>
                  <a:pt x="19924" y="945"/>
                  <a:pt x="19947" y="913"/>
                </a:cubicBezTo>
                <a:cubicBezTo>
                  <a:pt x="19983" y="862"/>
                  <a:pt x="19979" y="859"/>
                  <a:pt x="19921" y="881"/>
                </a:cubicBezTo>
                <a:cubicBezTo>
                  <a:pt x="19884" y="894"/>
                  <a:pt x="19845" y="889"/>
                  <a:pt x="19835" y="869"/>
                </a:cubicBezTo>
                <a:cubicBezTo>
                  <a:pt x="19823" y="848"/>
                  <a:pt x="19787" y="845"/>
                  <a:pt x="19747" y="862"/>
                </a:cubicBezTo>
                <a:cubicBezTo>
                  <a:pt x="19705" y="880"/>
                  <a:pt x="19656" y="876"/>
                  <a:pt x="19623" y="852"/>
                </a:cubicBezTo>
                <a:cubicBezTo>
                  <a:pt x="19582" y="822"/>
                  <a:pt x="19551" y="824"/>
                  <a:pt x="19503" y="859"/>
                </a:cubicBezTo>
                <a:cubicBezTo>
                  <a:pt x="19453" y="895"/>
                  <a:pt x="19429" y="896"/>
                  <a:pt x="19395" y="863"/>
                </a:cubicBezTo>
                <a:cubicBezTo>
                  <a:pt x="19351" y="820"/>
                  <a:pt x="19348" y="826"/>
                  <a:pt x="19301" y="1005"/>
                </a:cubicBezTo>
                <a:cubicBezTo>
                  <a:pt x="19285" y="1067"/>
                  <a:pt x="19211" y="1039"/>
                  <a:pt x="19211" y="972"/>
                </a:cubicBezTo>
                <a:cubicBezTo>
                  <a:pt x="19211" y="891"/>
                  <a:pt x="19109" y="890"/>
                  <a:pt x="19071" y="972"/>
                </a:cubicBezTo>
                <a:cubicBezTo>
                  <a:pt x="19021" y="1081"/>
                  <a:pt x="18989" y="1066"/>
                  <a:pt x="18900" y="890"/>
                </a:cubicBezTo>
                <a:cubicBezTo>
                  <a:pt x="18857" y="803"/>
                  <a:pt x="18790" y="701"/>
                  <a:pt x="18753" y="663"/>
                </a:cubicBezTo>
                <a:lnTo>
                  <a:pt x="18685" y="594"/>
                </a:lnTo>
                <a:lnTo>
                  <a:pt x="18736" y="690"/>
                </a:lnTo>
                <a:cubicBezTo>
                  <a:pt x="18784" y="779"/>
                  <a:pt x="18784" y="788"/>
                  <a:pt x="18732" y="843"/>
                </a:cubicBezTo>
                <a:cubicBezTo>
                  <a:pt x="18681" y="897"/>
                  <a:pt x="18673" y="896"/>
                  <a:pt x="18610" y="819"/>
                </a:cubicBezTo>
                <a:cubicBezTo>
                  <a:pt x="18573" y="773"/>
                  <a:pt x="18542" y="722"/>
                  <a:pt x="18542" y="706"/>
                </a:cubicBezTo>
                <a:cubicBezTo>
                  <a:pt x="18542" y="691"/>
                  <a:pt x="18514" y="637"/>
                  <a:pt x="18480" y="586"/>
                </a:cubicBezTo>
                <a:lnTo>
                  <a:pt x="18417" y="493"/>
                </a:lnTo>
                <a:lnTo>
                  <a:pt x="18417" y="591"/>
                </a:lnTo>
                <a:cubicBezTo>
                  <a:pt x="18417" y="724"/>
                  <a:pt x="18342" y="746"/>
                  <a:pt x="18155" y="667"/>
                </a:cubicBezTo>
                <a:cubicBezTo>
                  <a:pt x="17930" y="571"/>
                  <a:pt x="17324" y="465"/>
                  <a:pt x="17281" y="512"/>
                </a:cubicBezTo>
                <a:lnTo>
                  <a:pt x="17281" y="564"/>
                </a:lnTo>
                <a:cubicBezTo>
                  <a:pt x="17285" y="573"/>
                  <a:pt x="17290" y="582"/>
                  <a:pt x="17296" y="590"/>
                </a:cubicBezTo>
                <a:lnTo>
                  <a:pt x="17603" y="597"/>
                </a:lnTo>
                <a:cubicBezTo>
                  <a:pt x="17901" y="603"/>
                  <a:pt x="17962" y="618"/>
                  <a:pt x="17969" y="679"/>
                </a:cubicBezTo>
                <a:cubicBezTo>
                  <a:pt x="17970" y="692"/>
                  <a:pt x="17983" y="734"/>
                  <a:pt x="17997" y="772"/>
                </a:cubicBezTo>
                <a:cubicBezTo>
                  <a:pt x="18016" y="823"/>
                  <a:pt x="18005" y="858"/>
                  <a:pt x="17955" y="904"/>
                </a:cubicBezTo>
                <a:cubicBezTo>
                  <a:pt x="17925" y="933"/>
                  <a:pt x="17909" y="957"/>
                  <a:pt x="17900" y="979"/>
                </a:cubicBezTo>
                <a:cubicBezTo>
                  <a:pt x="17940" y="1001"/>
                  <a:pt x="17968" y="1002"/>
                  <a:pt x="17995" y="975"/>
                </a:cubicBezTo>
                <a:cubicBezTo>
                  <a:pt x="18018" y="954"/>
                  <a:pt x="18076" y="937"/>
                  <a:pt x="18126" y="937"/>
                </a:cubicBezTo>
                <a:cubicBezTo>
                  <a:pt x="18322" y="937"/>
                  <a:pt x="18355" y="931"/>
                  <a:pt x="18373" y="898"/>
                </a:cubicBezTo>
                <a:cubicBezTo>
                  <a:pt x="18383" y="879"/>
                  <a:pt x="18407" y="876"/>
                  <a:pt x="18426" y="890"/>
                </a:cubicBezTo>
                <a:cubicBezTo>
                  <a:pt x="18461" y="914"/>
                  <a:pt x="18538" y="934"/>
                  <a:pt x="18698" y="955"/>
                </a:cubicBezTo>
                <a:cubicBezTo>
                  <a:pt x="18804" y="970"/>
                  <a:pt x="18803" y="969"/>
                  <a:pt x="18762" y="1025"/>
                </a:cubicBezTo>
                <a:cubicBezTo>
                  <a:pt x="18743" y="1053"/>
                  <a:pt x="18729" y="1090"/>
                  <a:pt x="18731" y="1107"/>
                </a:cubicBezTo>
                <a:cubicBezTo>
                  <a:pt x="18748" y="1213"/>
                  <a:pt x="18645" y="1372"/>
                  <a:pt x="18562" y="1372"/>
                </a:cubicBezTo>
                <a:cubicBezTo>
                  <a:pt x="18539" y="1372"/>
                  <a:pt x="18466" y="1311"/>
                  <a:pt x="18400" y="1237"/>
                </a:cubicBezTo>
                <a:cubicBezTo>
                  <a:pt x="18334" y="1162"/>
                  <a:pt x="18290" y="1122"/>
                  <a:pt x="18304" y="1148"/>
                </a:cubicBezTo>
                <a:cubicBezTo>
                  <a:pt x="18321" y="1181"/>
                  <a:pt x="18309" y="1203"/>
                  <a:pt x="18262" y="1217"/>
                </a:cubicBezTo>
                <a:cubicBezTo>
                  <a:pt x="18205" y="1235"/>
                  <a:pt x="18197" y="1256"/>
                  <a:pt x="18212" y="1344"/>
                </a:cubicBezTo>
                <a:cubicBezTo>
                  <a:pt x="18234" y="1470"/>
                  <a:pt x="18182" y="1604"/>
                  <a:pt x="18128" y="1564"/>
                </a:cubicBezTo>
                <a:cubicBezTo>
                  <a:pt x="18107" y="1548"/>
                  <a:pt x="18076" y="1536"/>
                  <a:pt x="18059" y="1535"/>
                </a:cubicBezTo>
                <a:cubicBezTo>
                  <a:pt x="18042" y="1535"/>
                  <a:pt x="18030" y="1505"/>
                  <a:pt x="18033" y="1470"/>
                </a:cubicBezTo>
                <a:cubicBezTo>
                  <a:pt x="18034" y="1459"/>
                  <a:pt x="18030" y="1454"/>
                  <a:pt x="18028" y="1447"/>
                </a:cubicBezTo>
                <a:cubicBezTo>
                  <a:pt x="18006" y="1455"/>
                  <a:pt x="17981" y="1461"/>
                  <a:pt x="17958" y="1462"/>
                </a:cubicBezTo>
                <a:cubicBezTo>
                  <a:pt x="17950" y="1462"/>
                  <a:pt x="17947" y="1465"/>
                  <a:pt x="17940" y="1466"/>
                </a:cubicBezTo>
                <a:cubicBezTo>
                  <a:pt x="17939" y="1470"/>
                  <a:pt x="17935" y="1474"/>
                  <a:pt x="17935" y="1478"/>
                </a:cubicBezTo>
                <a:cubicBezTo>
                  <a:pt x="17935" y="1505"/>
                  <a:pt x="17911" y="1537"/>
                  <a:pt x="17881" y="1549"/>
                </a:cubicBezTo>
                <a:cubicBezTo>
                  <a:pt x="17831" y="1570"/>
                  <a:pt x="17833" y="1584"/>
                  <a:pt x="17905" y="1707"/>
                </a:cubicBezTo>
                <a:cubicBezTo>
                  <a:pt x="17948" y="1782"/>
                  <a:pt x="17975" y="1843"/>
                  <a:pt x="17964" y="1843"/>
                </a:cubicBezTo>
                <a:cubicBezTo>
                  <a:pt x="17952" y="1843"/>
                  <a:pt x="17960" y="1866"/>
                  <a:pt x="17980" y="1895"/>
                </a:cubicBezTo>
                <a:cubicBezTo>
                  <a:pt x="18033" y="1969"/>
                  <a:pt x="17898" y="2187"/>
                  <a:pt x="17837" y="2128"/>
                </a:cubicBezTo>
                <a:cubicBezTo>
                  <a:pt x="17814" y="2106"/>
                  <a:pt x="17775" y="2098"/>
                  <a:pt x="17750" y="2109"/>
                </a:cubicBezTo>
                <a:cubicBezTo>
                  <a:pt x="17723" y="2121"/>
                  <a:pt x="17660" y="2069"/>
                  <a:pt x="17589" y="1977"/>
                </a:cubicBezTo>
                <a:cubicBezTo>
                  <a:pt x="17525" y="1895"/>
                  <a:pt x="17481" y="1854"/>
                  <a:pt x="17493" y="1888"/>
                </a:cubicBezTo>
                <a:cubicBezTo>
                  <a:pt x="17505" y="1925"/>
                  <a:pt x="17492" y="1967"/>
                  <a:pt x="17458" y="1996"/>
                </a:cubicBezTo>
                <a:cubicBezTo>
                  <a:pt x="17437" y="2013"/>
                  <a:pt x="17416" y="2043"/>
                  <a:pt x="17399" y="2074"/>
                </a:cubicBezTo>
                <a:cubicBezTo>
                  <a:pt x="17398" y="2095"/>
                  <a:pt x="17403" y="2118"/>
                  <a:pt x="17416" y="2152"/>
                </a:cubicBezTo>
                <a:cubicBezTo>
                  <a:pt x="17448" y="2233"/>
                  <a:pt x="17442" y="2262"/>
                  <a:pt x="17371" y="2370"/>
                </a:cubicBezTo>
                <a:cubicBezTo>
                  <a:pt x="17326" y="2438"/>
                  <a:pt x="17280" y="2494"/>
                  <a:pt x="17267" y="2494"/>
                </a:cubicBezTo>
                <a:cubicBezTo>
                  <a:pt x="17254" y="2494"/>
                  <a:pt x="17250" y="2535"/>
                  <a:pt x="17258" y="2585"/>
                </a:cubicBezTo>
                <a:cubicBezTo>
                  <a:pt x="17270" y="2656"/>
                  <a:pt x="17292" y="2675"/>
                  <a:pt x="17361" y="2675"/>
                </a:cubicBezTo>
                <a:cubicBezTo>
                  <a:pt x="17468" y="2675"/>
                  <a:pt x="17500" y="2724"/>
                  <a:pt x="17435" y="2786"/>
                </a:cubicBezTo>
                <a:cubicBezTo>
                  <a:pt x="17397" y="2823"/>
                  <a:pt x="17396" y="2838"/>
                  <a:pt x="17428" y="2861"/>
                </a:cubicBezTo>
                <a:cubicBezTo>
                  <a:pt x="17484" y="2901"/>
                  <a:pt x="17462" y="3096"/>
                  <a:pt x="17382" y="3283"/>
                </a:cubicBezTo>
                <a:cubicBezTo>
                  <a:pt x="17315" y="3440"/>
                  <a:pt x="17227" y="3529"/>
                  <a:pt x="17174" y="3491"/>
                </a:cubicBezTo>
                <a:cubicBezTo>
                  <a:pt x="17159" y="3480"/>
                  <a:pt x="17137" y="3487"/>
                  <a:pt x="17126" y="3507"/>
                </a:cubicBezTo>
                <a:cubicBezTo>
                  <a:pt x="17113" y="3532"/>
                  <a:pt x="17087" y="3532"/>
                  <a:pt x="17046" y="3507"/>
                </a:cubicBezTo>
                <a:cubicBezTo>
                  <a:pt x="17013" y="3486"/>
                  <a:pt x="16986" y="3479"/>
                  <a:pt x="16986" y="3492"/>
                </a:cubicBezTo>
                <a:cubicBezTo>
                  <a:pt x="16986" y="3506"/>
                  <a:pt x="16965" y="3496"/>
                  <a:pt x="16939" y="3471"/>
                </a:cubicBezTo>
                <a:cubicBezTo>
                  <a:pt x="16907" y="3440"/>
                  <a:pt x="16881" y="3437"/>
                  <a:pt x="16853" y="3464"/>
                </a:cubicBezTo>
                <a:cubicBezTo>
                  <a:pt x="16809" y="3507"/>
                  <a:pt x="16805" y="3507"/>
                  <a:pt x="16659" y="3507"/>
                </a:cubicBezTo>
                <a:cubicBezTo>
                  <a:pt x="16565" y="3507"/>
                  <a:pt x="16546" y="3524"/>
                  <a:pt x="16508" y="3629"/>
                </a:cubicBezTo>
                <a:cubicBezTo>
                  <a:pt x="16483" y="3696"/>
                  <a:pt x="16448" y="3763"/>
                  <a:pt x="16429" y="3776"/>
                </a:cubicBezTo>
                <a:cubicBezTo>
                  <a:pt x="16410" y="3790"/>
                  <a:pt x="16395" y="3827"/>
                  <a:pt x="16395" y="3858"/>
                </a:cubicBezTo>
                <a:cubicBezTo>
                  <a:pt x="16395" y="3906"/>
                  <a:pt x="16423" y="3909"/>
                  <a:pt x="16574" y="3886"/>
                </a:cubicBezTo>
                <a:cubicBezTo>
                  <a:pt x="16889" y="3838"/>
                  <a:pt x="16989" y="3845"/>
                  <a:pt x="17022" y="3917"/>
                </a:cubicBezTo>
                <a:cubicBezTo>
                  <a:pt x="17039" y="3952"/>
                  <a:pt x="17086" y="3996"/>
                  <a:pt x="17127" y="4014"/>
                </a:cubicBezTo>
                <a:cubicBezTo>
                  <a:pt x="17168" y="4032"/>
                  <a:pt x="17211" y="4087"/>
                  <a:pt x="17221" y="4135"/>
                </a:cubicBezTo>
                <a:cubicBezTo>
                  <a:pt x="17232" y="4183"/>
                  <a:pt x="17273" y="4239"/>
                  <a:pt x="17315" y="4261"/>
                </a:cubicBezTo>
                <a:cubicBezTo>
                  <a:pt x="17404" y="4308"/>
                  <a:pt x="17413" y="4376"/>
                  <a:pt x="17334" y="4400"/>
                </a:cubicBezTo>
                <a:cubicBezTo>
                  <a:pt x="17294" y="4412"/>
                  <a:pt x="17276" y="4456"/>
                  <a:pt x="17271" y="4556"/>
                </a:cubicBezTo>
                <a:cubicBezTo>
                  <a:pt x="17265" y="4677"/>
                  <a:pt x="17275" y="4703"/>
                  <a:pt x="17349" y="4744"/>
                </a:cubicBezTo>
                <a:cubicBezTo>
                  <a:pt x="17396" y="4770"/>
                  <a:pt x="17453" y="4833"/>
                  <a:pt x="17474" y="4882"/>
                </a:cubicBezTo>
                <a:cubicBezTo>
                  <a:pt x="17502" y="4946"/>
                  <a:pt x="17539" y="4973"/>
                  <a:pt x="17600" y="4974"/>
                </a:cubicBezTo>
                <a:cubicBezTo>
                  <a:pt x="17665" y="4975"/>
                  <a:pt x="17688" y="4995"/>
                  <a:pt x="17696" y="5058"/>
                </a:cubicBezTo>
                <a:cubicBezTo>
                  <a:pt x="17712" y="5186"/>
                  <a:pt x="17651" y="5249"/>
                  <a:pt x="17559" y="5200"/>
                </a:cubicBezTo>
                <a:cubicBezTo>
                  <a:pt x="17497" y="5167"/>
                  <a:pt x="17475" y="5171"/>
                  <a:pt x="17444" y="5219"/>
                </a:cubicBezTo>
                <a:cubicBezTo>
                  <a:pt x="17415" y="5264"/>
                  <a:pt x="17344" y="5281"/>
                  <a:pt x="17157" y="5288"/>
                </a:cubicBezTo>
                <a:cubicBezTo>
                  <a:pt x="16954" y="5296"/>
                  <a:pt x="16899" y="5311"/>
                  <a:pt x="16855" y="5371"/>
                </a:cubicBezTo>
                <a:cubicBezTo>
                  <a:pt x="16801" y="5443"/>
                  <a:pt x="16801" y="5443"/>
                  <a:pt x="16781" y="5362"/>
                </a:cubicBezTo>
                <a:cubicBezTo>
                  <a:pt x="16769" y="5312"/>
                  <a:pt x="16735" y="5279"/>
                  <a:pt x="16694" y="5277"/>
                </a:cubicBezTo>
                <a:cubicBezTo>
                  <a:pt x="16607" y="5273"/>
                  <a:pt x="16452" y="5246"/>
                  <a:pt x="16403" y="5226"/>
                </a:cubicBezTo>
                <a:cubicBezTo>
                  <a:pt x="16381" y="5217"/>
                  <a:pt x="16364" y="5165"/>
                  <a:pt x="16364" y="5109"/>
                </a:cubicBezTo>
                <a:cubicBezTo>
                  <a:pt x="16364" y="5031"/>
                  <a:pt x="16326" y="4968"/>
                  <a:pt x="16205" y="4845"/>
                </a:cubicBezTo>
                <a:cubicBezTo>
                  <a:pt x="16117" y="4756"/>
                  <a:pt x="16025" y="4670"/>
                  <a:pt x="16002" y="4654"/>
                </a:cubicBezTo>
                <a:cubicBezTo>
                  <a:pt x="15978" y="4638"/>
                  <a:pt x="15959" y="4601"/>
                  <a:pt x="15959" y="4571"/>
                </a:cubicBezTo>
                <a:cubicBezTo>
                  <a:pt x="15959" y="4541"/>
                  <a:pt x="15948" y="4524"/>
                  <a:pt x="15934" y="4534"/>
                </a:cubicBezTo>
                <a:cubicBezTo>
                  <a:pt x="15920" y="4544"/>
                  <a:pt x="15825" y="4523"/>
                  <a:pt x="15724" y="4486"/>
                </a:cubicBezTo>
                <a:cubicBezTo>
                  <a:pt x="15556" y="4426"/>
                  <a:pt x="15538" y="4410"/>
                  <a:pt x="15529" y="4311"/>
                </a:cubicBezTo>
                <a:cubicBezTo>
                  <a:pt x="15523" y="4238"/>
                  <a:pt x="15500" y="4196"/>
                  <a:pt x="15459" y="4183"/>
                </a:cubicBezTo>
                <a:cubicBezTo>
                  <a:pt x="15370" y="4156"/>
                  <a:pt x="15385" y="3863"/>
                  <a:pt x="15476" y="3847"/>
                </a:cubicBezTo>
                <a:cubicBezTo>
                  <a:pt x="15509" y="3842"/>
                  <a:pt x="15557" y="3806"/>
                  <a:pt x="15584" y="3768"/>
                </a:cubicBezTo>
                <a:cubicBezTo>
                  <a:pt x="15610" y="3729"/>
                  <a:pt x="15678" y="3669"/>
                  <a:pt x="15734" y="3632"/>
                </a:cubicBezTo>
                <a:cubicBezTo>
                  <a:pt x="15816" y="3577"/>
                  <a:pt x="15864" y="3513"/>
                  <a:pt x="15827" y="3507"/>
                </a:cubicBezTo>
                <a:cubicBezTo>
                  <a:pt x="15823" y="3506"/>
                  <a:pt x="15763" y="3496"/>
                  <a:pt x="15694" y="3485"/>
                </a:cubicBezTo>
                <a:cubicBezTo>
                  <a:pt x="15541" y="3460"/>
                  <a:pt x="15522" y="3440"/>
                  <a:pt x="15522" y="3306"/>
                </a:cubicBezTo>
                <a:cubicBezTo>
                  <a:pt x="15522" y="3191"/>
                  <a:pt x="15542" y="2988"/>
                  <a:pt x="15555" y="2974"/>
                </a:cubicBezTo>
                <a:cubicBezTo>
                  <a:pt x="15559" y="2969"/>
                  <a:pt x="15564" y="2950"/>
                  <a:pt x="15566" y="2932"/>
                </a:cubicBezTo>
                <a:cubicBezTo>
                  <a:pt x="15574" y="2869"/>
                  <a:pt x="15616" y="2846"/>
                  <a:pt x="15655" y="2883"/>
                </a:cubicBezTo>
                <a:cubicBezTo>
                  <a:pt x="15677" y="2904"/>
                  <a:pt x="15755" y="2920"/>
                  <a:pt x="15829" y="2919"/>
                </a:cubicBezTo>
                <a:cubicBezTo>
                  <a:pt x="15903" y="2919"/>
                  <a:pt x="15979" y="2937"/>
                  <a:pt x="15998" y="2960"/>
                </a:cubicBezTo>
                <a:cubicBezTo>
                  <a:pt x="16056" y="3027"/>
                  <a:pt x="16138" y="3006"/>
                  <a:pt x="16158" y="2919"/>
                </a:cubicBezTo>
                <a:cubicBezTo>
                  <a:pt x="16187" y="2795"/>
                  <a:pt x="16180" y="2704"/>
                  <a:pt x="16146" y="2729"/>
                </a:cubicBezTo>
                <a:cubicBezTo>
                  <a:pt x="16091" y="2769"/>
                  <a:pt x="16050" y="2712"/>
                  <a:pt x="16083" y="2641"/>
                </a:cubicBezTo>
                <a:cubicBezTo>
                  <a:pt x="16113" y="2575"/>
                  <a:pt x="16252" y="2576"/>
                  <a:pt x="16288" y="2643"/>
                </a:cubicBezTo>
                <a:cubicBezTo>
                  <a:pt x="16328" y="2719"/>
                  <a:pt x="16371" y="2668"/>
                  <a:pt x="16353" y="2566"/>
                </a:cubicBezTo>
                <a:cubicBezTo>
                  <a:pt x="16337" y="2472"/>
                  <a:pt x="16347" y="2451"/>
                  <a:pt x="16428" y="2402"/>
                </a:cubicBezTo>
                <a:cubicBezTo>
                  <a:pt x="16479" y="2371"/>
                  <a:pt x="16518" y="2327"/>
                  <a:pt x="16513" y="2303"/>
                </a:cubicBezTo>
                <a:cubicBezTo>
                  <a:pt x="16500" y="2240"/>
                  <a:pt x="16642" y="2019"/>
                  <a:pt x="16679" y="2046"/>
                </a:cubicBezTo>
                <a:cubicBezTo>
                  <a:pt x="16695" y="2058"/>
                  <a:pt x="16736" y="2039"/>
                  <a:pt x="16768" y="2005"/>
                </a:cubicBezTo>
                <a:cubicBezTo>
                  <a:pt x="16802" y="1970"/>
                  <a:pt x="16892" y="1940"/>
                  <a:pt x="16984" y="1932"/>
                </a:cubicBezTo>
                <a:cubicBezTo>
                  <a:pt x="17122" y="1922"/>
                  <a:pt x="17180" y="1903"/>
                  <a:pt x="17193" y="1861"/>
                </a:cubicBezTo>
                <a:cubicBezTo>
                  <a:pt x="17186" y="1848"/>
                  <a:pt x="17176" y="1839"/>
                  <a:pt x="17165" y="1838"/>
                </a:cubicBezTo>
                <a:cubicBezTo>
                  <a:pt x="17143" y="1835"/>
                  <a:pt x="17095" y="1829"/>
                  <a:pt x="17057" y="1825"/>
                </a:cubicBezTo>
                <a:cubicBezTo>
                  <a:pt x="17019" y="1820"/>
                  <a:pt x="16969" y="1799"/>
                  <a:pt x="16945" y="1776"/>
                </a:cubicBezTo>
                <a:cubicBezTo>
                  <a:pt x="16922" y="1754"/>
                  <a:pt x="16894" y="1745"/>
                  <a:pt x="16883" y="1758"/>
                </a:cubicBezTo>
                <a:cubicBezTo>
                  <a:pt x="16872" y="1771"/>
                  <a:pt x="16840" y="1758"/>
                  <a:pt x="16812" y="1731"/>
                </a:cubicBezTo>
                <a:cubicBezTo>
                  <a:pt x="16784" y="1704"/>
                  <a:pt x="16712" y="1677"/>
                  <a:pt x="16652" y="1673"/>
                </a:cubicBezTo>
                <a:cubicBezTo>
                  <a:pt x="16593" y="1669"/>
                  <a:pt x="16507" y="1637"/>
                  <a:pt x="16462" y="1602"/>
                </a:cubicBezTo>
                <a:cubicBezTo>
                  <a:pt x="16416" y="1567"/>
                  <a:pt x="16331" y="1537"/>
                  <a:pt x="16272" y="1536"/>
                </a:cubicBezTo>
                <a:cubicBezTo>
                  <a:pt x="16185" y="1535"/>
                  <a:pt x="16155" y="1515"/>
                  <a:pt x="16122" y="1436"/>
                </a:cubicBezTo>
                <a:cubicBezTo>
                  <a:pt x="16096" y="1373"/>
                  <a:pt x="16056" y="1337"/>
                  <a:pt x="16015" y="1337"/>
                </a:cubicBezTo>
                <a:cubicBezTo>
                  <a:pt x="15978" y="1337"/>
                  <a:pt x="15923" y="1310"/>
                  <a:pt x="15892" y="1278"/>
                </a:cubicBezTo>
                <a:cubicBezTo>
                  <a:pt x="15848" y="1231"/>
                  <a:pt x="15826" y="1227"/>
                  <a:pt x="15791" y="1260"/>
                </a:cubicBezTo>
                <a:cubicBezTo>
                  <a:pt x="15734" y="1315"/>
                  <a:pt x="15690" y="1245"/>
                  <a:pt x="15739" y="1177"/>
                </a:cubicBezTo>
                <a:cubicBezTo>
                  <a:pt x="15777" y="1124"/>
                  <a:pt x="15773" y="933"/>
                  <a:pt x="15734" y="961"/>
                </a:cubicBezTo>
                <a:cubicBezTo>
                  <a:pt x="15684" y="996"/>
                  <a:pt x="15644" y="772"/>
                  <a:pt x="15664" y="571"/>
                </a:cubicBezTo>
                <a:cubicBezTo>
                  <a:pt x="15690" y="317"/>
                  <a:pt x="15673" y="303"/>
                  <a:pt x="15368" y="314"/>
                </a:cubicBezTo>
                <a:cubicBezTo>
                  <a:pt x="15240" y="318"/>
                  <a:pt x="15058" y="304"/>
                  <a:pt x="14963" y="281"/>
                </a:cubicBezTo>
                <a:cubicBezTo>
                  <a:pt x="14773" y="235"/>
                  <a:pt x="14557" y="226"/>
                  <a:pt x="14506" y="262"/>
                </a:cubicBezTo>
                <a:cubicBezTo>
                  <a:pt x="14455" y="299"/>
                  <a:pt x="14394" y="189"/>
                  <a:pt x="14411" y="88"/>
                </a:cubicBezTo>
                <a:lnTo>
                  <a:pt x="14422" y="21"/>
                </a:lnTo>
                <a:cubicBezTo>
                  <a:pt x="13901" y="5"/>
                  <a:pt x="12008" y="2"/>
                  <a:pt x="9155" y="0"/>
                </a:cubicBezTo>
                <a:close/>
                <a:moveTo>
                  <a:pt x="21" y="62"/>
                </a:moveTo>
                <a:cubicBezTo>
                  <a:pt x="11" y="72"/>
                  <a:pt x="2" y="259"/>
                  <a:pt x="1" y="519"/>
                </a:cubicBezTo>
                <a:cubicBezTo>
                  <a:pt x="-1" y="816"/>
                  <a:pt x="5" y="1051"/>
                  <a:pt x="14" y="1040"/>
                </a:cubicBezTo>
                <a:cubicBezTo>
                  <a:pt x="39" y="1010"/>
                  <a:pt x="50" y="169"/>
                  <a:pt x="26" y="70"/>
                </a:cubicBezTo>
                <a:cubicBezTo>
                  <a:pt x="24" y="64"/>
                  <a:pt x="23" y="61"/>
                  <a:pt x="21" y="62"/>
                </a:cubicBezTo>
                <a:close/>
                <a:moveTo>
                  <a:pt x="17757" y="263"/>
                </a:moveTo>
                <a:cubicBezTo>
                  <a:pt x="17768" y="246"/>
                  <a:pt x="17752" y="260"/>
                  <a:pt x="17719" y="294"/>
                </a:cubicBezTo>
                <a:cubicBezTo>
                  <a:pt x="17670" y="345"/>
                  <a:pt x="17667" y="364"/>
                  <a:pt x="17700" y="411"/>
                </a:cubicBezTo>
                <a:cubicBezTo>
                  <a:pt x="17761" y="496"/>
                  <a:pt x="17797" y="478"/>
                  <a:pt x="17765" y="380"/>
                </a:cubicBezTo>
                <a:cubicBezTo>
                  <a:pt x="17749" y="333"/>
                  <a:pt x="17746" y="280"/>
                  <a:pt x="17757" y="263"/>
                </a:cubicBezTo>
                <a:close/>
                <a:moveTo>
                  <a:pt x="17700" y="1698"/>
                </a:moveTo>
                <a:cubicBezTo>
                  <a:pt x="17665" y="1698"/>
                  <a:pt x="17645" y="1715"/>
                  <a:pt x="17655" y="1734"/>
                </a:cubicBezTo>
                <a:cubicBezTo>
                  <a:pt x="17666" y="1754"/>
                  <a:pt x="17695" y="1770"/>
                  <a:pt x="17719" y="1770"/>
                </a:cubicBezTo>
                <a:cubicBezTo>
                  <a:pt x="17744" y="1770"/>
                  <a:pt x="17764" y="1754"/>
                  <a:pt x="17764" y="1734"/>
                </a:cubicBezTo>
                <a:cubicBezTo>
                  <a:pt x="17764" y="1715"/>
                  <a:pt x="17735" y="1698"/>
                  <a:pt x="17700" y="1698"/>
                </a:cubicBezTo>
                <a:close/>
                <a:moveTo>
                  <a:pt x="16059" y="3145"/>
                </a:moveTo>
                <a:cubicBezTo>
                  <a:pt x="16003" y="3145"/>
                  <a:pt x="15989" y="3161"/>
                  <a:pt x="16003" y="3203"/>
                </a:cubicBezTo>
                <a:cubicBezTo>
                  <a:pt x="16013" y="3235"/>
                  <a:pt x="16021" y="3291"/>
                  <a:pt x="16021" y="3329"/>
                </a:cubicBezTo>
                <a:cubicBezTo>
                  <a:pt x="16021" y="3451"/>
                  <a:pt x="16137" y="3416"/>
                  <a:pt x="16153" y="3290"/>
                </a:cubicBezTo>
                <a:cubicBezTo>
                  <a:pt x="16169" y="3161"/>
                  <a:pt x="16159" y="3145"/>
                  <a:pt x="16059" y="3145"/>
                </a:cubicBezTo>
                <a:close/>
                <a:moveTo>
                  <a:pt x="15930" y="3797"/>
                </a:moveTo>
                <a:cubicBezTo>
                  <a:pt x="15914" y="3797"/>
                  <a:pt x="15892" y="3813"/>
                  <a:pt x="15881" y="3833"/>
                </a:cubicBezTo>
                <a:cubicBezTo>
                  <a:pt x="15871" y="3852"/>
                  <a:pt x="15884" y="3869"/>
                  <a:pt x="15911" y="3869"/>
                </a:cubicBezTo>
                <a:cubicBezTo>
                  <a:pt x="15937" y="3869"/>
                  <a:pt x="15959" y="3852"/>
                  <a:pt x="15959" y="3833"/>
                </a:cubicBezTo>
                <a:cubicBezTo>
                  <a:pt x="15959" y="3813"/>
                  <a:pt x="15946" y="3797"/>
                  <a:pt x="15930" y="3797"/>
                </a:cubicBezTo>
                <a:close/>
                <a:moveTo>
                  <a:pt x="15905" y="4339"/>
                </a:moveTo>
                <a:cubicBezTo>
                  <a:pt x="15858" y="4340"/>
                  <a:pt x="15857" y="4346"/>
                  <a:pt x="15897" y="4376"/>
                </a:cubicBezTo>
                <a:cubicBezTo>
                  <a:pt x="15956" y="4420"/>
                  <a:pt x="15959" y="4420"/>
                  <a:pt x="15959" y="4376"/>
                </a:cubicBezTo>
                <a:cubicBezTo>
                  <a:pt x="15959" y="4356"/>
                  <a:pt x="15935" y="4339"/>
                  <a:pt x="15905" y="4339"/>
                </a:cubicBezTo>
                <a:close/>
                <a:moveTo>
                  <a:pt x="16333" y="4407"/>
                </a:moveTo>
                <a:cubicBezTo>
                  <a:pt x="16321" y="4410"/>
                  <a:pt x="16306" y="4418"/>
                  <a:pt x="16289" y="4432"/>
                </a:cubicBezTo>
                <a:cubicBezTo>
                  <a:pt x="16240" y="4473"/>
                  <a:pt x="16237" y="4491"/>
                  <a:pt x="16269" y="4537"/>
                </a:cubicBezTo>
                <a:cubicBezTo>
                  <a:pt x="16322" y="4611"/>
                  <a:pt x="16353" y="4608"/>
                  <a:pt x="16371" y="4525"/>
                </a:cubicBezTo>
                <a:cubicBezTo>
                  <a:pt x="16389" y="4445"/>
                  <a:pt x="16372" y="4400"/>
                  <a:pt x="16333" y="4407"/>
                </a:cubicBezTo>
                <a:close/>
                <a:moveTo>
                  <a:pt x="16564" y="4825"/>
                </a:moveTo>
                <a:cubicBezTo>
                  <a:pt x="16544" y="4825"/>
                  <a:pt x="16542" y="4861"/>
                  <a:pt x="16571" y="4895"/>
                </a:cubicBezTo>
                <a:cubicBezTo>
                  <a:pt x="16582" y="4908"/>
                  <a:pt x="16635" y="4917"/>
                  <a:pt x="16688" y="4914"/>
                </a:cubicBezTo>
                <a:cubicBezTo>
                  <a:pt x="16773" y="4910"/>
                  <a:pt x="16775" y="4907"/>
                  <a:pt x="16706" y="4892"/>
                </a:cubicBezTo>
                <a:cubicBezTo>
                  <a:pt x="16663" y="4883"/>
                  <a:pt x="16610" y="4858"/>
                  <a:pt x="16589" y="4838"/>
                </a:cubicBezTo>
                <a:cubicBezTo>
                  <a:pt x="16579" y="4828"/>
                  <a:pt x="16571" y="4825"/>
                  <a:pt x="16564" y="4825"/>
                </a:cubicBezTo>
                <a:close/>
                <a:moveTo>
                  <a:pt x="972" y="5227"/>
                </a:moveTo>
                <a:cubicBezTo>
                  <a:pt x="960" y="5229"/>
                  <a:pt x="951" y="5236"/>
                  <a:pt x="946" y="5245"/>
                </a:cubicBezTo>
                <a:cubicBezTo>
                  <a:pt x="936" y="5264"/>
                  <a:pt x="956" y="5280"/>
                  <a:pt x="992" y="5280"/>
                </a:cubicBezTo>
                <a:cubicBezTo>
                  <a:pt x="1067" y="5280"/>
                  <a:pt x="1074" y="5260"/>
                  <a:pt x="1010" y="5231"/>
                </a:cubicBezTo>
                <a:cubicBezTo>
                  <a:pt x="997" y="5226"/>
                  <a:pt x="984" y="5224"/>
                  <a:pt x="972" y="5227"/>
                </a:cubicBezTo>
                <a:close/>
                <a:moveTo>
                  <a:pt x="953" y="8336"/>
                </a:moveTo>
                <a:cubicBezTo>
                  <a:pt x="948" y="8331"/>
                  <a:pt x="941" y="8331"/>
                  <a:pt x="931" y="8338"/>
                </a:cubicBezTo>
                <a:cubicBezTo>
                  <a:pt x="914" y="8350"/>
                  <a:pt x="899" y="8396"/>
                  <a:pt x="900" y="8440"/>
                </a:cubicBezTo>
                <a:cubicBezTo>
                  <a:pt x="900" y="8504"/>
                  <a:pt x="907" y="8508"/>
                  <a:pt x="931" y="8464"/>
                </a:cubicBezTo>
                <a:cubicBezTo>
                  <a:pt x="961" y="8411"/>
                  <a:pt x="968" y="8350"/>
                  <a:pt x="953" y="8336"/>
                </a:cubicBezTo>
                <a:close/>
                <a:moveTo>
                  <a:pt x="2471" y="9314"/>
                </a:moveTo>
                <a:lnTo>
                  <a:pt x="2782" y="9314"/>
                </a:lnTo>
                <a:lnTo>
                  <a:pt x="2782" y="9423"/>
                </a:lnTo>
                <a:lnTo>
                  <a:pt x="2782" y="9532"/>
                </a:lnTo>
                <a:lnTo>
                  <a:pt x="2478" y="9542"/>
                </a:lnTo>
                <a:cubicBezTo>
                  <a:pt x="2158" y="9553"/>
                  <a:pt x="2125" y="9536"/>
                  <a:pt x="2151" y="9380"/>
                </a:cubicBezTo>
                <a:cubicBezTo>
                  <a:pt x="2160" y="9322"/>
                  <a:pt x="2196" y="9314"/>
                  <a:pt x="2471" y="9314"/>
                </a:cubicBezTo>
                <a:close/>
                <a:moveTo>
                  <a:pt x="21458" y="19361"/>
                </a:moveTo>
                <a:cubicBezTo>
                  <a:pt x="21441" y="19361"/>
                  <a:pt x="21435" y="19371"/>
                  <a:pt x="21435" y="19392"/>
                </a:cubicBezTo>
                <a:cubicBezTo>
                  <a:pt x="21435" y="19412"/>
                  <a:pt x="21474" y="19428"/>
                  <a:pt x="21521" y="19427"/>
                </a:cubicBezTo>
                <a:cubicBezTo>
                  <a:pt x="21597" y="19424"/>
                  <a:pt x="21599" y="19420"/>
                  <a:pt x="21544" y="19392"/>
                </a:cubicBezTo>
                <a:cubicBezTo>
                  <a:pt x="21501" y="19371"/>
                  <a:pt x="21475" y="19361"/>
                  <a:pt x="21458" y="19361"/>
                </a:cubicBezTo>
                <a:close/>
                <a:moveTo>
                  <a:pt x="15" y="20137"/>
                </a:moveTo>
                <a:cubicBezTo>
                  <a:pt x="13" y="20135"/>
                  <a:pt x="12" y="20137"/>
                  <a:pt x="11" y="20144"/>
                </a:cubicBezTo>
                <a:cubicBezTo>
                  <a:pt x="8" y="20159"/>
                  <a:pt x="7" y="20193"/>
                  <a:pt x="7" y="20242"/>
                </a:cubicBezTo>
                <a:cubicBezTo>
                  <a:pt x="7" y="20342"/>
                  <a:pt x="13" y="20387"/>
                  <a:pt x="20" y="20342"/>
                </a:cubicBezTo>
                <a:cubicBezTo>
                  <a:pt x="28" y="20298"/>
                  <a:pt x="27" y="20216"/>
                  <a:pt x="20" y="20161"/>
                </a:cubicBezTo>
                <a:cubicBezTo>
                  <a:pt x="19" y="20147"/>
                  <a:pt x="17" y="20140"/>
                  <a:pt x="15" y="20137"/>
                </a:cubicBezTo>
                <a:close/>
              </a:path>
            </a:pathLst>
          </a:custGeom>
          <a:ln w="12700">
            <a:miter lim="400000"/>
          </a:ln>
        </p:spPr>
      </p:pic>
    </p:spTree>
    <p:extLst>
      <p:ext uri="{BB962C8B-B14F-4D97-AF65-F5344CB8AC3E}">
        <p14:creationId xmlns:p14="http://schemas.microsoft.com/office/powerpoint/2010/main" val="2247847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Crowdsourcing and the Social Sciences"/>
          <p:cNvSpPr txBox="1">
            <a:spLocks noGrp="1"/>
          </p:cNvSpPr>
          <p:nvPr>
            <p:ph type="title"/>
          </p:nvPr>
        </p:nvSpPr>
        <p:spPr>
          <a:prstGeom prst="rect">
            <a:avLst/>
          </a:prstGeom>
        </p:spPr>
        <p:txBody>
          <a:bodyPr/>
          <a:lstStyle/>
          <a:p>
            <a:r>
              <a:t>Crowdsourcing and the Social Sciences</a:t>
            </a:r>
          </a:p>
        </p:txBody>
      </p:sp>
      <p:sp>
        <p:nvSpPr>
          <p:cNvPr id="471" name="Examples from Gilad Fili Feldman’s blog: http://mgto.org/"/>
          <p:cNvSpPr txBox="1"/>
          <p:nvPr/>
        </p:nvSpPr>
        <p:spPr>
          <a:xfrm>
            <a:off x="3792141" y="6402586"/>
            <a:ext cx="6768703" cy="385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marL="40638" marR="40638" defTabSz="910796">
              <a:defRPr sz="2900">
                <a:solidFill>
                  <a:srgbClr val="A9A9A9"/>
                </a:solidFill>
                <a:uFill>
                  <a:solidFill>
                    <a:srgbClr val="A9A9A9"/>
                  </a:solidFill>
                </a:uFill>
                <a:latin typeface="Arial"/>
                <a:ea typeface="Arial"/>
                <a:cs typeface="Arial"/>
                <a:sym typeface="Arial"/>
              </a:defRPr>
            </a:pPr>
            <a:r>
              <a:rPr sz="2039">
                <a:solidFill>
                  <a:srgbClr val="424242"/>
                </a:solidFill>
                <a:uFill>
                  <a:solidFill>
                    <a:srgbClr val="424242"/>
                  </a:solidFill>
                </a:uFill>
              </a:rPr>
              <a:t>Examples from Gilad Fili Feldman’s blog: </a:t>
            </a:r>
            <a:r>
              <a:rPr sz="2039">
                <a:solidFill>
                  <a:srgbClr val="0433FF"/>
                </a:solidFill>
                <a:uFill>
                  <a:solidFill>
                    <a:srgbClr val="0433FF"/>
                  </a:solidFill>
                </a:uFill>
              </a:rPr>
              <a:t>http://mgto.org/</a:t>
            </a:r>
          </a:p>
        </p:txBody>
      </p:sp>
      <p:sp>
        <p:nvSpPr>
          <p:cNvPr id="472" name="Social Psychology…"/>
          <p:cNvSpPr txBox="1"/>
          <p:nvPr/>
        </p:nvSpPr>
        <p:spPr>
          <a:xfrm>
            <a:off x="1604367" y="1348383"/>
            <a:ext cx="9144000" cy="22142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a:spcBef>
                <a:spcPts val="844"/>
              </a:spcBef>
              <a:defRPr sz="2300">
                <a:uFill>
                  <a:solidFill>
                    <a:srgbClr val="000000"/>
                  </a:solidFill>
                </a:uFill>
                <a:latin typeface="Tahoma Bold"/>
                <a:ea typeface="Tahoma Bold"/>
                <a:cs typeface="Tahoma Bold"/>
                <a:sym typeface="Tahoma Bold"/>
              </a:defRPr>
            </a:pPr>
            <a:r>
              <a:rPr sz="1617"/>
              <a:t>Social Psychology</a:t>
            </a:r>
            <a:endParaRPr sz="1617">
              <a:latin typeface="Tahoma"/>
              <a:ea typeface="Tahoma"/>
              <a:cs typeface="Tahoma"/>
              <a:sym typeface="Tahoma"/>
            </a:endParaRPr>
          </a:p>
          <a:p>
            <a:pPr>
              <a:spcBef>
                <a:spcPts val="844"/>
              </a:spcBef>
              <a:defRPr sz="2300">
                <a:solidFill>
                  <a:srgbClr val="666666"/>
                </a:solidFill>
                <a:uFill>
                  <a:solidFill>
                    <a:srgbClr val="000000"/>
                  </a:solidFill>
                </a:uFill>
                <a:latin typeface="Tahoma Bold"/>
                <a:ea typeface="Tahoma Bold"/>
                <a:cs typeface="Tahoma Bold"/>
                <a:sym typeface="Tahoma Bold"/>
              </a:defRPr>
            </a:pPr>
            <a:r>
              <a:rPr sz="1617">
                <a:solidFill>
                  <a:srgbClr val="000000"/>
                </a:solidFill>
                <a:latin typeface="Tahoma"/>
                <a:ea typeface="Tahoma"/>
                <a:cs typeface="Tahoma"/>
                <a:sym typeface="Tahoma"/>
              </a:rPr>
              <a:t>From  </a:t>
            </a:r>
            <a:r>
              <a:rPr sz="1617">
                <a:hlinkClick r:id="rId2"/>
              </a:rPr>
              <a:t>Buhrmester,  Kwang, &amp; Gosling (2011, Perspectives on Psychological Science) Amazon’s Mechanical Turk:  A New Source of Inexpensive, Yet High-Quality, Data?</a:t>
            </a:r>
            <a:r>
              <a:rPr sz="1617">
                <a:solidFill>
                  <a:srgbClr val="000000"/>
                </a:solidFill>
                <a:latin typeface="Tahoma"/>
                <a:ea typeface="Tahoma"/>
                <a:cs typeface="Tahoma"/>
                <a:sym typeface="Tahoma"/>
              </a:rPr>
              <a:t>  :</a:t>
            </a:r>
          </a:p>
          <a:p>
            <a:pPr>
              <a:spcBef>
                <a:spcPts val="844"/>
              </a:spcBef>
              <a:defRPr sz="2200">
                <a:solidFill>
                  <a:srgbClr val="555555"/>
                </a:solidFill>
                <a:latin typeface="Tahoma"/>
                <a:ea typeface="Tahoma"/>
                <a:cs typeface="Tahoma"/>
                <a:sym typeface="Tahoma"/>
              </a:defRPr>
            </a:pPr>
            <a:r>
              <a:rPr sz="1547"/>
              <a:t>Findings indicate that: (a) MTurk participants are slightly more representative of the U.S. population than are standard Internet samples and are significantly  more diverse than typical American college samples; (b) participation is affected by  compensation rate and task length but participants can still be recruited rapidly and  inexpensively; (c) realistic compensation rates do not affect data quality; and (d) the data  obtained are at least as reliable as those obtained via traditional methods.</a:t>
            </a:r>
          </a:p>
        </p:txBody>
      </p:sp>
      <p:sp>
        <p:nvSpPr>
          <p:cNvPr id="473" name="Economics…"/>
          <p:cNvSpPr txBox="1"/>
          <p:nvPr/>
        </p:nvSpPr>
        <p:spPr>
          <a:xfrm>
            <a:off x="1702594" y="3705821"/>
            <a:ext cx="9144000" cy="1738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a:spcBef>
                <a:spcPts val="844"/>
              </a:spcBef>
              <a:defRPr sz="2300">
                <a:uFill>
                  <a:solidFill>
                    <a:srgbClr val="000000"/>
                  </a:solidFill>
                </a:uFill>
                <a:latin typeface="Tahoma Bold"/>
                <a:ea typeface="Tahoma Bold"/>
                <a:cs typeface="Tahoma Bold"/>
                <a:sym typeface="Tahoma Bold"/>
              </a:defRPr>
            </a:pPr>
            <a:r>
              <a:rPr sz="1617"/>
              <a:t>Economics</a:t>
            </a:r>
            <a:endParaRPr sz="1617">
              <a:latin typeface="Tahoma"/>
              <a:ea typeface="Tahoma"/>
              <a:cs typeface="Tahoma"/>
              <a:sym typeface="Tahoma"/>
            </a:endParaRPr>
          </a:p>
          <a:p>
            <a:pPr>
              <a:spcBef>
                <a:spcPts val="844"/>
              </a:spcBef>
              <a:defRPr sz="2300">
                <a:solidFill>
                  <a:srgbClr val="666666"/>
                </a:solidFill>
                <a:uFill>
                  <a:solidFill>
                    <a:srgbClr val="000000"/>
                  </a:solidFill>
                </a:uFill>
                <a:latin typeface="Tahoma Bold"/>
                <a:ea typeface="Tahoma Bold"/>
                <a:cs typeface="Tahoma Bold"/>
                <a:sym typeface="Tahoma Bold"/>
              </a:defRPr>
            </a:pPr>
            <a:r>
              <a:rPr sz="1617">
                <a:solidFill>
                  <a:srgbClr val="000000"/>
                </a:solidFill>
                <a:latin typeface="Tahoma"/>
                <a:ea typeface="Tahoma"/>
                <a:cs typeface="Tahoma"/>
                <a:sym typeface="Tahoma"/>
              </a:rPr>
              <a:t>From </a:t>
            </a:r>
            <a:r>
              <a:rPr sz="1617">
                <a:solidFill>
                  <a:srgbClr val="000000"/>
                </a:solidFill>
                <a:latin typeface="Tahoma"/>
                <a:ea typeface="Tahoma"/>
                <a:cs typeface="Tahoma"/>
                <a:sym typeface="Tahoma"/>
                <a:hlinkClick r:id="rId3"/>
              </a:rPr>
              <a:t>Horton, Rand &amp; Zeckhauser (2010, Experimental Economics) – The Online Laboratory: Conducting Experiments in a Real Labor Market</a:t>
            </a:r>
            <a:r>
              <a:rPr sz="1617">
                <a:solidFill>
                  <a:srgbClr val="000000"/>
                </a:solidFill>
                <a:latin typeface="Tahoma"/>
                <a:ea typeface="Tahoma"/>
                <a:cs typeface="Tahoma"/>
                <a:sym typeface="Tahoma"/>
              </a:rPr>
              <a:t> :</a:t>
            </a:r>
          </a:p>
          <a:p>
            <a:pPr>
              <a:spcBef>
                <a:spcPts val="844"/>
              </a:spcBef>
              <a:defRPr sz="2200">
                <a:solidFill>
                  <a:srgbClr val="555555"/>
                </a:solidFill>
                <a:latin typeface="Tahoma"/>
                <a:ea typeface="Tahoma"/>
                <a:cs typeface="Tahoma"/>
                <a:sym typeface="Tahoma"/>
              </a:defRPr>
            </a:pPr>
            <a:r>
              <a:rPr sz="1547"/>
              <a:t>Online experiments can be just as valid as laboratory and ﬁeld experiments, while requiring far less money and time to design and to conduct. We describe the beneﬁts of conducting experiments in online labor markets and we replicate three classic experiments. </a:t>
            </a:r>
          </a:p>
        </p:txBody>
      </p:sp>
      <p:sp>
        <p:nvSpPr>
          <p:cNvPr id="474" name="Clinical Psychology        Management/Cognition        Theoretical Biology"/>
          <p:cNvSpPr txBox="1"/>
          <p:nvPr/>
        </p:nvSpPr>
        <p:spPr>
          <a:xfrm>
            <a:off x="1774032" y="5857876"/>
            <a:ext cx="7135544" cy="320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p>
            <a:pPr lvl="1">
              <a:spcBef>
                <a:spcPts val="844"/>
              </a:spcBef>
              <a:defRPr sz="2300">
                <a:uFill>
                  <a:solidFill>
                    <a:srgbClr val="000000"/>
                  </a:solidFill>
                </a:uFill>
                <a:latin typeface="Tahoma Bold"/>
                <a:ea typeface="Tahoma Bold"/>
                <a:cs typeface="Tahoma Bold"/>
                <a:sym typeface="Tahoma Bold"/>
              </a:defRPr>
            </a:pPr>
            <a:r>
              <a:rPr sz="1617"/>
              <a:t>Clinical Psychology        Management/Cognition        Theoretical Biology</a:t>
            </a:r>
          </a:p>
        </p:txBody>
      </p:sp>
    </p:spTree>
    <p:extLst>
      <p:ext uri="{BB962C8B-B14F-4D97-AF65-F5344CB8AC3E}">
        <p14:creationId xmlns:p14="http://schemas.microsoft.com/office/powerpoint/2010/main" val="46638825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BAA8-8EC6-7E48-8490-3B4A998791AA}"/>
              </a:ext>
            </a:extLst>
          </p:cNvPr>
          <p:cNvSpPr>
            <a:spLocks noGrp="1"/>
          </p:cNvSpPr>
          <p:nvPr>
            <p:ph type="title"/>
          </p:nvPr>
        </p:nvSpPr>
        <p:spPr/>
        <p:txBody>
          <a:bodyPr/>
          <a:lstStyle/>
          <a:p>
            <a:r>
              <a:rPr lang="en-US" dirty="0"/>
              <a:t>Study Markets Themselves</a:t>
            </a:r>
          </a:p>
        </p:txBody>
      </p:sp>
      <p:sp>
        <p:nvSpPr>
          <p:cNvPr id="3" name="Content Placeholder 2">
            <a:extLst>
              <a:ext uri="{FF2B5EF4-FFF2-40B4-BE49-F238E27FC236}">
                <a16:creationId xmlns:a16="http://schemas.microsoft.com/office/drawing/2014/main" id="{911B5869-3681-AD49-9BC1-B6B8CD10F7DA}"/>
              </a:ext>
            </a:extLst>
          </p:cNvPr>
          <p:cNvSpPr>
            <a:spLocks noGrp="1"/>
          </p:cNvSpPr>
          <p:nvPr>
            <p:ph idx="1"/>
          </p:nvPr>
        </p:nvSpPr>
        <p:spPr/>
        <p:txBody>
          <a:bodyPr/>
          <a:lstStyle/>
          <a:p>
            <a:r>
              <a:rPr lang="en-US" dirty="0"/>
              <a:t>What predictions of economics hold true on </a:t>
            </a:r>
            <a:r>
              <a:rPr lang="en-US" dirty="0" err="1"/>
              <a:t>MTurk</a:t>
            </a:r>
            <a:r>
              <a:rPr lang="en-US" dirty="0"/>
              <a:t>?</a:t>
            </a:r>
          </a:p>
          <a:p>
            <a:r>
              <a:rPr lang="en-US" dirty="0"/>
              <a:t>What incentives can we give to increase throughput, quality, worker retention? </a:t>
            </a:r>
          </a:p>
          <a:p>
            <a:r>
              <a:rPr lang="en-US" dirty="0"/>
              <a:t>What is the cost-optimal solution to a problem?</a:t>
            </a:r>
          </a:p>
          <a:p>
            <a:endParaRPr lang="en-US" dirty="0"/>
          </a:p>
        </p:txBody>
      </p:sp>
    </p:spTree>
    <p:extLst>
      <p:ext uri="{BB962C8B-B14F-4D97-AF65-F5344CB8AC3E}">
        <p14:creationId xmlns:p14="http://schemas.microsoft.com/office/powerpoint/2010/main" val="98242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7" name="electionmap_regions.pdf" descr="electionmap_regions.pdf"/>
          <p:cNvPicPr>
            <a:picLocks noChangeAspect="1"/>
          </p:cNvPicPr>
          <p:nvPr/>
        </p:nvPicPr>
        <p:blipFill>
          <a:blip r:embed="rId3"/>
          <a:stretch>
            <a:fillRect/>
          </a:stretch>
        </p:blipFill>
        <p:spPr>
          <a:xfrm>
            <a:off x="-304332" y="-83127"/>
            <a:ext cx="12800664" cy="7407127"/>
          </a:xfrm>
          <a:prstGeom prst="rect">
            <a:avLst/>
          </a:prstGeom>
        </p:spPr>
      </p:pic>
      <p:sp>
        <p:nvSpPr>
          <p:cNvPr id="48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62</a:t>
            </a:fld>
            <a:endParaRPr/>
          </a:p>
        </p:txBody>
      </p:sp>
    </p:spTree>
    <p:extLst>
      <p:ext uri="{BB962C8B-B14F-4D97-AF65-F5344CB8AC3E}">
        <p14:creationId xmlns:p14="http://schemas.microsoft.com/office/powerpoint/2010/main" val="593813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1F1563E-1C33-B045-A86F-3134E4A008C1}"/>
              </a:ext>
            </a:extLst>
          </p:cNvPr>
          <p:cNvGrpSpPr/>
          <p:nvPr/>
        </p:nvGrpSpPr>
        <p:grpSpPr>
          <a:xfrm>
            <a:off x="-4445771" y="-396261"/>
            <a:ext cx="16637771" cy="7254261"/>
            <a:chOff x="-4439494" y="-160734"/>
            <a:chExt cx="16085295" cy="7013375"/>
          </a:xfrm>
        </p:grpSpPr>
        <p:grpSp>
          <p:nvGrpSpPr>
            <p:cNvPr id="495" name="Group"/>
            <p:cNvGrpSpPr/>
            <p:nvPr/>
          </p:nvGrpSpPr>
          <p:grpSpPr>
            <a:xfrm rot="21582999">
              <a:off x="-4439494" y="3797208"/>
              <a:ext cx="1190184" cy="634277"/>
              <a:chOff x="-54974" y="-18601"/>
              <a:chExt cx="1692704" cy="902082"/>
            </a:xfrm>
          </p:grpSpPr>
          <p:sp>
            <p:nvSpPr>
              <p:cNvPr id="493" name="Yoruba"/>
              <p:cNvSpPr txBox="1"/>
              <p:nvPr/>
            </p:nvSpPr>
            <p:spPr>
              <a:xfrm>
                <a:off x="-54974" y="-18601"/>
                <a:ext cx="1396073" cy="5335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t">
                <a:spAutoFit/>
              </a:bodyPr>
              <a:lstStyle>
                <a:lvl1pPr marL="57799" marR="57799" defTabSz="1295400">
                  <a:defRPr sz="2800">
                    <a:uFill>
                      <a:solidFill>
                        <a:srgbClr val="000000"/>
                      </a:solidFill>
                    </a:uFill>
                    <a:latin typeface="Arial"/>
                    <a:ea typeface="Arial"/>
                    <a:cs typeface="Arial"/>
                    <a:sym typeface="Arial"/>
                  </a:defRPr>
                </a:lvl1pPr>
              </a:lstStyle>
              <a:p>
                <a:r>
                  <a:rPr sz="1969"/>
                  <a:t>Yoruba</a:t>
                </a:r>
              </a:p>
            </p:txBody>
          </p:sp>
          <p:sp>
            <p:nvSpPr>
              <p:cNvPr id="494" name="Line"/>
              <p:cNvSpPr/>
              <p:nvPr/>
            </p:nvSpPr>
            <p:spPr>
              <a:xfrm>
                <a:off x="873903" y="486864"/>
                <a:ext cx="763827" cy="396617"/>
              </a:xfrm>
              <a:prstGeom prst="line">
                <a:avLst/>
              </a:prstGeom>
              <a:noFill/>
              <a:ln w="9525" cap="flat">
                <a:solidFill>
                  <a:srgbClr val="000000"/>
                </a:solidFill>
                <a:prstDash val="solid"/>
                <a:round/>
              </a:ln>
              <a:effectLst/>
            </p:spPr>
            <p:txBody>
              <a:bodyPr wrap="square" lIns="0" tIns="0" rIns="0" bIns="0" numCol="1" anchor="t">
                <a:noAutofit/>
              </a:bodyPr>
              <a:lstStyle/>
              <a:p>
                <a:endParaRPr sz="1266"/>
              </a:p>
            </p:txBody>
          </p:sp>
        </p:grpSp>
        <p:pic>
          <p:nvPicPr>
            <p:cNvPr id="496" name="droppedImage.png" descr="droppedImage.png"/>
            <p:cNvPicPr>
              <a:picLocks noChangeAspect="1"/>
            </p:cNvPicPr>
            <p:nvPr/>
          </p:nvPicPr>
          <p:blipFill>
            <a:blip r:embed="rId3"/>
            <a:stretch>
              <a:fillRect/>
            </a:stretch>
          </p:blipFill>
          <p:spPr>
            <a:xfrm>
              <a:off x="-159246" y="-160734"/>
              <a:ext cx="11805047" cy="7013375"/>
            </a:xfrm>
            <a:prstGeom prst="rect">
              <a:avLst/>
            </a:prstGeom>
          </p:spPr>
        </p:pic>
        <p:sp>
          <p:nvSpPr>
            <p:cNvPr id="498" name="2022"/>
            <p:cNvSpPr txBox="1"/>
            <p:nvPr/>
          </p:nvSpPr>
          <p:spPr>
            <a:xfrm>
              <a:off x="7765852" y="4250532"/>
              <a:ext cx="868507" cy="440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marL="57799" marR="57799" defTabSz="1295400">
                <a:defRPr sz="3400">
                  <a:solidFill>
                    <a:srgbClr val="FFFFFF"/>
                  </a:solidFill>
                  <a:uFill>
                    <a:solidFill>
                      <a:srgbClr val="FFFFFF"/>
                    </a:solidFill>
                  </a:uFill>
                  <a:latin typeface="Arial"/>
                  <a:ea typeface="Arial"/>
                  <a:cs typeface="Arial"/>
                  <a:sym typeface="Arial"/>
                </a:defRPr>
              </a:lvl1pPr>
            </a:lstStyle>
            <a:p>
              <a:r>
                <a:rPr sz="2391"/>
                <a:t>2022</a:t>
              </a:r>
            </a:p>
          </p:txBody>
        </p:sp>
        <p:sp>
          <p:nvSpPr>
            <p:cNvPr id="499" name="904"/>
            <p:cNvSpPr txBox="1"/>
            <p:nvPr/>
          </p:nvSpPr>
          <p:spPr>
            <a:xfrm>
              <a:off x="2247305" y="3634383"/>
              <a:ext cx="698589" cy="440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marL="57799" marR="57799" defTabSz="1295400">
                <a:defRPr sz="3400">
                  <a:solidFill>
                    <a:srgbClr val="FFFFFF"/>
                  </a:solidFill>
                  <a:uFill>
                    <a:solidFill>
                      <a:srgbClr val="FFFFFF"/>
                    </a:solidFill>
                  </a:uFill>
                  <a:latin typeface="Arial"/>
                  <a:ea typeface="Arial"/>
                  <a:cs typeface="Arial"/>
                  <a:sym typeface="Arial"/>
                </a:defRPr>
              </a:lvl1pPr>
            </a:lstStyle>
            <a:p>
              <a:r>
                <a:rPr sz="2391"/>
                <a:t>904</a:t>
              </a:r>
            </a:p>
          </p:txBody>
        </p:sp>
        <p:sp>
          <p:nvSpPr>
            <p:cNvPr id="500" name="125"/>
            <p:cNvSpPr txBox="1"/>
            <p:nvPr/>
          </p:nvSpPr>
          <p:spPr>
            <a:xfrm>
              <a:off x="9292829" y="4536282"/>
              <a:ext cx="549510"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marL="57799" marR="57799" defTabSz="1295400">
                <a:defRPr sz="2400">
                  <a:solidFill>
                    <a:srgbClr val="FFFFFF"/>
                  </a:solidFill>
                  <a:uFill>
                    <a:solidFill>
                      <a:srgbClr val="FFFFFF"/>
                    </a:solidFill>
                  </a:uFill>
                  <a:latin typeface="Arial"/>
                  <a:ea typeface="Arial"/>
                  <a:cs typeface="Arial"/>
                  <a:sym typeface="Arial"/>
                </a:defRPr>
              </a:lvl1pPr>
            </a:lstStyle>
            <a:p>
              <a:r>
                <a:rPr sz="1687"/>
                <a:t>125</a:t>
              </a:r>
            </a:p>
          </p:txBody>
        </p:sp>
        <p:sp>
          <p:nvSpPr>
            <p:cNvPr id="501" name="25"/>
            <p:cNvSpPr txBox="1"/>
            <p:nvPr/>
          </p:nvSpPr>
          <p:spPr>
            <a:xfrm>
              <a:off x="6363891" y="4188024"/>
              <a:ext cx="429285"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marL="57799" marR="57799" defTabSz="1295400">
                <a:defRPr sz="2400">
                  <a:solidFill>
                    <a:srgbClr val="FFFFFF"/>
                  </a:solidFill>
                  <a:uFill>
                    <a:solidFill>
                      <a:srgbClr val="FFFFFF"/>
                    </a:solidFill>
                  </a:uFill>
                  <a:latin typeface="Arial"/>
                  <a:ea typeface="Arial"/>
                  <a:cs typeface="Arial"/>
                  <a:sym typeface="Arial"/>
                </a:defRPr>
              </a:lvl1pPr>
            </a:lstStyle>
            <a:p>
              <a:r>
                <a:rPr sz="1687"/>
                <a:t>25</a:t>
              </a:r>
            </a:p>
          </p:txBody>
        </p:sp>
        <p:sp>
          <p:nvSpPr>
            <p:cNvPr id="502" name="10"/>
            <p:cNvSpPr txBox="1"/>
            <p:nvPr/>
          </p:nvSpPr>
          <p:spPr>
            <a:xfrm>
              <a:off x="8953501" y="2303860"/>
              <a:ext cx="429285"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marL="57799" marR="57799" defTabSz="1295400">
                <a:defRPr sz="2400">
                  <a:solidFill>
                    <a:srgbClr val="FFFFFF"/>
                  </a:solidFill>
                  <a:uFill>
                    <a:solidFill>
                      <a:srgbClr val="FFFFFF"/>
                    </a:solidFill>
                  </a:uFill>
                  <a:latin typeface="Arial"/>
                  <a:ea typeface="Arial"/>
                  <a:cs typeface="Arial"/>
                  <a:sym typeface="Arial"/>
                </a:defRPr>
              </a:lvl1pPr>
            </a:lstStyle>
            <a:p>
              <a:r>
                <a:rPr sz="1687"/>
                <a:t>10</a:t>
              </a:r>
            </a:p>
          </p:txBody>
        </p:sp>
        <p:sp>
          <p:nvSpPr>
            <p:cNvPr id="503" name="4"/>
            <p:cNvSpPr txBox="1"/>
            <p:nvPr/>
          </p:nvSpPr>
          <p:spPr>
            <a:xfrm>
              <a:off x="8042672" y="4830961"/>
              <a:ext cx="283412" cy="277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marL="57799" marR="57799" defTabSz="1295400">
                <a:defRPr sz="1900">
                  <a:solidFill>
                    <a:srgbClr val="FFFFFF"/>
                  </a:solidFill>
                  <a:uFill>
                    <a:solidFill>
                      <a:srgbClr val="FFFFFF"/>
                    </a:solidFill>
                  </a:uFill>
                  <a:latin typeface="Arial"/>
                  <a:ea typeface="Arial"/>
                  <a:cs typeface="Arial"/>
                  <a:sym typeface="Arial"/>
                </a:defRPr>
              </a:lvl1pPr>
            </a:lstStyle>
            <a:p>
              <a:r>
                <a:rPr sz="1336"/>
                <a:t>4</a:t>
              </a:r>
            </a:p>
          </p:txBody>
        </p:sp>
      </p:grpSp>
    </p:spTree>
    <p:extLst>
      <p:ext uri="{BB962C8B-B14F-4D97-AF65-F5344CB8AC3E}">
        <p14:creationId xmlns:p14="http://schemas.microsoft.com/office/powerpoint/2010/main" val="3202258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Annotation for machine learning / artificial intelligence tasks"/>
          <p:cNvSpPr txBox="1">
            <a:spLocks noGrp="1"/>
          </p:cNvSpPr>
          <p:nvPr>
            <p:ph type="title"/>
          </p:nvPr>
        </p:nvSpPr>
        <p:spPr>
          <a:prstGeom prst="rect">
            <a:avLst/>
          </a:prstGeom>
        </p:spPr>
        <p:txBody>
          <a:bodyPr>
            <a:normAutofit fontScale="90000"/>
          </a:bodyPr>
          <a:lstStyle>
            <a:lvl1pPr defTabSz="414781">
              <a:defRPr sz="5964"/>
            </a:lvl1pPr>
          </a:lstStyle>
          <a:p>
            <a:r>
              <a:t>Annotation for machine learning / artificial intelligence tasks	</a:t>
            </a:r>
          </a:p>
        </p:txBody>
      </p:sp>
      <p:pic>
        <p:nvPicPr>
          <p:cNvPr id="508" name="droppedImage.pdf" descr="droppedImage.pdf"/>
          <p:cNvPicPr>
            <a:picLocks noChangeAspect="1"/>
          </p:cNvPicPr>
          <p:nvPr/>
        </p:nvPicPr>
        <p:blipFill>
          <a:blip r:embed="rId2"/>
          <a:stretch>
            <a:fillRect/>
          </a:stretch>
        </p:blipFill>
        <p:spPr>
          <a:xfrm>
            <a:off x="1961555" y="2458068"/>
            <a:ext cx="8676319" cy="3857626"/>
          </a:xfrm>
          <a:prstGeom prst="rect">
            <a:avLst/>
          </a:prstGeom>
          <a:ln w="12700">
            <a:miter lim="400000"/>
          </a:ln>
        </p:spPr>
      </p:pic>
    </p:spTree>
    <p:extLst>
      <p:ext uri="{BB962C8B-B14F-4D97-AF65-F5344CB8AC3E}">
        <p14:creationId xmlns:p14="http://schemas.microsoft.com/office/powerpoint/2010/main" val="385642739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fbada01990f86f5afa850cc23a0259fec091f929_2880x1620.jpg" descr="fbada01990f86f5afa850cc23a0259fec091f929_2880x1620.jpg"/>
          <p:cNvPicPr>
            <a:picLocks noChangeAspect="1"/>
          </p:cNvPicPr>
          <p:nvPr/>
        </p:nvPicPr>
        <p:blipFill>
          <a:blip r:embed="rId3"/>
          <a:stretch>
            <a:fillRect/>
          </a:stretch>
        </p:blipFill>
        <p:spPr>
          <a:xfrm>
            <a:off x="1201146" y="-14482"/>
            <a:ext cx="9536103" cy="4995102"/>
          </a:xfrm>
          <a:prstGeom prst="rect">
            <a:avLst/>
          </a:prstGeom>
          <a:ln w="12700">
            <a:miter lim="400000"/>
          </a:ln>
        </p:spPr>
      </p:pic>
      <p:sp>
        <p:nvSpPr>
          <p:cNvPr id="511" name="“We decided we wanted to do something that was completely historically unprecedented.  We’re going to map out the entire world of objects.”  The resulting dataset was called ImageNet."/>
          <p:cNvSpPr txBox="1"/>
          <p:nvPr/>
        </p:nvSpPr>
        <p:spPr>
          <a:xfrm>
            <a:off x="1620350" y="5097966"/>
            <a:ext cx="8951299" cy="1760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900">
                <a:latin typeface="PT Serif"/>
                <a:ea typeface="PT Serif"/>
                <a:cs typeface="PT Serif"/>
                <a:sym typeface="PT Serif"/>
              </a:defRPr>
            </a:lvl1pPr>
          </a:lstStyle>
          <a:p>
            <a:r>
              <a:rPr sz="2742" dirty="0"/>
              <a:t>“We decided we wanted to do something that was completely historically unprecedented.  We’re going to map out the entire world of objects.”  The resulting dataset was called ImageNet.</a:t>
            </a:r>
          </a:p>
        </p:txBody>
      </p:sp>
    </p:spTree>
    <p:extLst>
      <p:ext uri="{BB962C8B-B14F-4D97-AF65-F5344CB8AC3E}">
        <p14:creationId xmlns:p14="http://schemas.microsoft.com/office/powerpoint/2010/main" val="1391190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6" name="Group"/>
          <p:cNvGrpSpPr/>
          <p:nvPr/>
        </p:nvGrpSpPr>
        <p:grpSpPr>
          <a:xfrm>
            <a:off x="2029537" y="1079109"/>
            <a:ext cx="8132926" cy="5889360"/>
            <a:chOff x="0" y="0"/>
            <a:chExt cx="11566827" cy="8375977"/>
          </a:xfrm>
        </p:grpSpPr>
        <p:pic>
          <p:nvPicPr>
            <p:cNvPr id="515" name="mosaicPaper1024" descr="mosaicPaper1024"/>
            <p:cNvPicPr>
              <a:picLocks noChangeAspect="1"/>
            </p:cNvPicPr>
            <p:nvPr/>
          </p:nvPicPr>
          <p:blipFill>
            <a:blip r:embed="rId3"/>
            <a:stretch>
              <a:fillRect/>
            </a:stretch>
          </p:blipFill>
          <p:spPr>
            <a:xfrm>
              <a:off x="0" y="0"/>
              <a:ext cx="11566828" cy="8375978"/>
            </a:xfrm>
            <a:prstGeom prst="rect">
              <a:avLst/>
            </a:prstGeom>
            <a:ln w="12700" cap="flat">
              <a:noFill/>
              <a:miter lim="400000"/>
            </a:ln>
            <a:effectLst/>
          </p:spPr>
        </p:pic>
        <p:pic>
          <p:nvPicPr>
            <p:cNvPr id="516" name="image.png" descr="image.png"/>
            <p:cNvPicPr>
              <a:picLocks noChangeAspect="1"/>
            </p:cNvPicPr>
            <p:nvPr/>
          </p:nvPicPr>
          <p:blipFill>
            <a:blip r:embed="rId4"/>
            <a:stretch>
              <a:fillRect/>
            </a:stretch>
          </p:blipFill>
          <p:spPr>
            <a:xfrm>
              <a:off x="2570406" y="1196567"/>
              <a:ext cx="1772694" cy="1329522"/>
            </a:xfrm>
            <a:prstGeom prst="rect">
              <a:avLst/>
            </a:prstGeom>
            <a:ln w="38100" cap="flat">
              <a:solidFill>
                <a:srgbClr val="FFFFFF"/>
              </a:solidFill>
              <a:prstDash val="solid"/>
              <a:round/>
            </a:ln>
            <a:effectLst/>
          </p:spPr>
        </p:pic>
        <p:sp>
          <p:nvSpPr>
            <p:cNvPr id="517" name="Rectangle"/>
            <p:cNvSpPr/>
            <p:nvPr/>
          </p:nvSpPr>
          <p:spPr>
            <a:xfrm>
              <a:off x="0" y="0"/>
              <a:ext cx="11433875" cy="8375978"/>
            </a:xfrm>
            <a:prstGeom prst="rect">
              <a:avLst/>
            </a:prstGeom>
            <a:noFill/>
            <a:ln w="25400" cap="flat">
              <a:solidFill>
                <a:srgbClr val="385D8A"/>
              </a:solidFill>
              <a:prstDash val="solid"/>
              <a:round/>
            </a:ln>
            <a:effectLst/>
          </p:spPr>
          <p:txBody>
            <a:bodyPr wrap="square" lIns="45719" tIns="45719" rIns="45719" bIns="45719" numCol="1" anchor="ctr">
              <a:noAutofit/>
            </a:bodyPr>
            <a:lstStyle/>
            <a:p>
              <a:pPr algn="ctr" defTabSz="914367">
                <a:defRPr sz="2400">
                  <a:solidFill>
                    <a:srgbClr val="FFFFFF"/>
                  </a:solidFill>
                  <a:latin typeface="Calibri"/>
                  <a:ea typeface="Calibri"/>
                  <a:cs typeface="Calibri"/>
                  <a:sym typeface="Calibri"/>
                </a:defRPr>
              </a:pPr>
              <a:endParaRPr sz="1687"/>
            </a:p>
          </p:txBody>
        </p:sp>
        <p:pic>
          <p:nvPicPr>
            <p:cNvPr id="518" name="E:\Object_Datasets_good\inline-skate_good\image_0087.jpg" descr="E:\Object_Datasets_good\inline-skate_good\image_0087.jpg"/>
            <p:cNvPicPr>
              <a:picLocks noChangeAspect="1"/>
            </p:cNvPicPr>
            <p:nvPr/>
          </p:nvPicPr>
          <p:blipFill>
            <a:blip r:embed="rId5"/>
            <a:stretch>
              <a:fillRect/>
            </a:stretch>
          </p:blipFill>
          <p:spPr>
            <a:xfrm>
              <a:off x="7046458" y="4387416"/>
              <a:ext cx="545658" cy="697999"/>
            </a:xfrm>
            <a:prstGeom prst="rect">
              <a:avLst/>
            </a:prstGeom>
            <a:ln w="12700" cap="flat">
              <a:noFill/>
              <a:miter lim="400000"/>
            </a:ln>
            <a:effectLst/>
          </p:spPr>
        </p:pic>
        <p:grpSp>
          <p:nvGrpSpPr>
            <p:cNvPr id="595" name="Group"/>
            <p:cNvGrpSpPr/>
            <p:nvPr/>
          </p:nvGrpSpPr>
          <p:grpSpPr>
            <a:xfrm>
              <a:off x="2393136" y="1994280"/>
              <a:ext cx="8777606" cy="6284754"/>
              <a:chOff x="0" y="0"/>
              <a:chExt cx="8777604" cy="6284753"/>
            </a:xfrm>
          </p:grpSpPr>
          <p:pic>
            <p:nvPicPr>
              <p:cNvPr id="519" name="E:\Object_Datasets_good\dolphin_good\image_0027.jpg" descr="E:\Object_Datasets_good\dolphin_good\image_0027.jpg"/>
              <p:cNvPicPr>
                <a:picLocks noChangeAspect="1"/>
              </p:cNvPicPr>
              <p:nvPr/>
            </p:nvPicPr>
            <p:blipFill>
              <a:blip r:embed="rId6"/>
              <a:stretch>
                <a:fillRect/>
              </a:stretch>
            </p:blipFill>
            <p:spPr>
              <a:xfrm>
                <a:off x="1391345" y="4900362"/>
                <a:ext cx="488558" cy="387045"/>
              </a:xfrm>
              <a:prstGeom prst="rect">
                <a:avLst/>
              </a:prstGeom>
              <a:ln w="12700" cap="flat">
                <a:noFill/>
                <a:miter lim="400000"/>
              </a:ln>
              <a:effectLst/>
            </p:spPr>
          </p:pic>
          <p:pic>
            <p:nvPicPr>
              <p:cNvPr id="520" name="E:\Object_Datasets_good\llama_good\image_0192.jpg" descr="E:\Object_Datasets_good\llama_good\image_0192.jpg"/>
              <p:cNvPicPr>
                <a:picLocks noChangeAspect="1"/>
              </p:cNvPicPr>
              <p:nvPr/>
            </p:nvPicPr>
            <p:blipFill>
              <a:blip r:embed="rId7"/>
              <a:stretch>
                <a:fillRect/>
              </a:stretch>
            </p:blipFill>
            <p:spPr>
              <a:xfrm>
                <a:off x="749185" y="5838730"/>
                <a:ext cx="353783" cy="376448"/>
              </a:xfrm>
              <a:prstGeom prst="rect">
                <a:avLst/>
              </a:prstGeom>
              <a:ln w="12700" cap="flat">
                <a:noFill/>
                <a:miter lim="400000"/>
              </a:ln>
              <a:effectLst/>
            </p:spPr>
          </p:pic>
          <p:pic>
            <p:nvPicPr>
              <p:cNvPr id="521" name="E:\Object_Datasets_good\cougar_body_good\image_0031.jpg" descr="E:\Object_Datasets_good\cougar_body_good\image_0031.jpg"/>
              <p:cNvPicPr>
                <a:picLocks noChangeAspect="1"/>
              </p:cNvPicPr>
              <p:nvPr/>
            </p:nvPicPr>
            <p:blipFill>
              <a:blip r:embed="rId8"/>
              <a:stretch>
                <a:fillRect/>
              </a:stretch>
            </p:blipFill>
            <p:spPr>
              <a:xfrm>
                <a:off x="1930442" y="5758038"/>
                <a:ext cx="370630" cy="394568"/>
              </a:xfrm>
              <a:prstGeom prst="rect">
                <a:avLst/>
              </a:prstGeom>
              <a:ln w="12700" cap="flat">
                <a:noFill/>
                <a:miter lim="400000"/>
              </a:ln>
              <a:effectLst/>
            </p:spPr>
          </p:pic>
          <p:pic>
            <p:nvPicPr>
              <p:cNvPr id="522" name="E:\Object_Datasets_good\dalmatian_good\image_0214.jpg" descr="E:\Object_Datasets_good\dalmatian_good\image_0214.jpg"/>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3448632" y="5801361"/>
                <a:ext cx="404324" cy="290968"/>
              </a:xfrm>
              <a:prstGeom prst="rect">
                <a:avLst/>
              </a:prstGeom>
              <a:ln w="12700" cap="flat">
                <a:noFill/>
                <a:miter lim="400000"/>
              </a:ln>
              <a:effectLst/>
            </p:spPr>
          </p:pic>
          <p:pic>
            <p:nvPicPr>
              <p:cNvPr id="523" name="E:\Object_Datasets_good\elephant_good\image_0052.jpg" descr="E:\Object_Datasets_good\elephant_good\image_0052.jpg"/>
              <p:cNvPicPr>
                <a:picLocks noChangeAspect="1"/>
              </p:cNvPicPr>
              <p:nvPr/>
            </p:nvPicPr>
            <p:blipFill>
              <a:blip r:embed="rId10"/>
              <a:stretch>
                <a:fillRect/>
              </a:stretch>
            </p:blipFill>
            <p:spPr>
              <a:xfrm>
                <a:off x="107027" y="5630203"/>
                <a:ext cx="387476" cy="309431"/>
              </a:xfrm>
              <a:prstGeom prst="rect">
                <a:avLst/>
              </a:prstGeom>
              <a:ln w="12700" cap="flat">
                <a:noFill/>
                <a:miter lim="400000"/>
              </a:ln>
              <a:effectLst/>
            </p:spPr>
          </p:pic>
          <p:pic>
            <p:nvPicPr>
              <p:cNvPr id="524" name="E:\Object_Datasets_good\gerenuk_good\image_0001.jpg" descr="E:\Object_Datasets_good\gerenuk_good\image_0001.jpg"/>
              <p:cNvPicPr>
                <a:picLocks noChangeAspect="1"/>
              </p:cNvPicPr>
              <p:nvPr/>
            </p:nvPicPr>
            <p:blipFill>
              <a:blip r:embed="rId11"/>
              <a:stretch>
                <a:fillRect/>
              </a:stretch>
            </p:blipFill>
            <p:spPr>
              <a:xfrm>
                <a:off x="4258724" y="5443743"/>
                <a:ext cx="375193" cy="405849"/>
              </a:xfrm>
              <a:prstGeom prst="rect">
                <a:avLst/>
              </a:prstGeom>
              <a:ln w="12700" cap="flat">
                <a:noFill/>
                <a:miter lim="400000"/>
              </a:ln>
              <a:effectLst/>
            </p:spPr>
          </p:pic>
          <p:pic>
            <p:nvPicPr>
              <p:cNvPr id="525" name="E:\Object_Datasets_good\hedgehog_good\image_0126.jpg" descr="E:\Object_Datasets_good\hedgehog_good\image_0126.jpg"/>
              <p:cNvPicPr>
                <a:picLocks noChangeAspect="1"/>
              </p:cNvPicPr>
              <p:nvPr/>
            </p:nvPicPr>
            <p:blipFill>
              <a:blip r:embed="rId12">
                <a:extLst>
                  <a:ext uri="{28A0092B-C50C-407E-A947-70E740481C1C}">
                    <a14:useLocalDpi xmlns:a14="http://schemas.microsoft.com/office/drawing/2010/main"/>
                  </a:ext>
                </a:extLst>
              </a:blip>
              <a:srcRect/>
              <a:stretch>
                <a:fillRect/>
              </a:stretch>
            </p:blipFill>
            <p:spPr>
              <a:xfrm>
                <a:off x="3638902" y="5213151"/>
                <a:ext cx="370630" cy="262931"/>
              </a:xfrm>
              <a:prstGeom prst="rect">
                <a:avLst/>
              </a:prstGeom>
              <a:ln w="12700" cap="flat">
                <a:noFill/>
                <a:miter lim="400000"/>
              </a:ln>
              <a:effectLst/>
            </p:spPr>
          </p:pic>
          <p:pic>
            <p:nvPicPr>
              <p:cNvPr id="526" name="E:\Object_Datasets_good\kangaroo_good\image_0342.jpg" descr="E:\Object_Datasets_good\kangaroo_good\image_0342.jpg"/>
              <p:cNvPicPr>
                <a:picLocks noChangeAspect="1"/>
              </p:cNvPicPr>
              <p:nvPr/>
            </p:nvPicPr>
            <p:blipFill>
              <a:blip r:embed="rId13"/>
              <a:stretch>
                <a:fillRect/>
              </a:stretch>
            </p:blipFill>
            <p:spPr>
              <a:xfrm>
                <a:off x="1391345" y="5630203"/>
                <a:ext cx="387476" cy="311824"/>
              </a:xfrm>
              <a:prstGeom prst="rect">
                <a:avLst/>
              </a:prstGeom>
              <a:ln w="12700" cap="flat">
                <a:noFill/>
                <a:miter lim="400000"/>
              </a:ln>
              <a:effectLst/>
            </p:spPr>
          </p:pic>
          <p:pic>
            <p:nvPicPr>
              <p:cNvPr id="527" name="E:\Object_Datasets_good\okapi_good\image_0037.jpg" descr="E:\Object_Datasets_good\okapi_good\image_0037.jpg"/>
              <p:cNvPicPr>
                <a:picLocks noChangeAspect="1"/>
              </p:cNvPicPr>
              <p:nvPr/>
            </p:nvPicPr>
            <p:blipFill>
              <a:blip r:embed="rId14"/>
              <a:stretch>
                <a:fillRect/>
              </a:stretch>
            </p:blipFill>
            <p:spPr>
              <a:xfrm>
                <a:off x="642160" y="4691836"/>
                <a:ext cx="370630" cy="365847"/>
              </a:xfrm>
              <a:prstGeom prst="rect">
                <a:avLst/>
              </a:prstGeom>
              <a:ln w="12700" cap="flat">
                <a:noFill/>
                <a:miter lim="400000"/>
              </a:ln>
              <a:effectLst/>
            </p:spPr>
          </p:pic>
          <p:pic>
            <p:nvPicPr>
              <p:cNvPr id="528" name="E:\Object_Datasets_good\panda_good\image_0322.jpg" descr="E:\Object_Datasets_good\panda_good\image_0322.jpg"/>
              <p:cNvPicPr>
                <a:picLocks noChangeAspect="1"/>
              </p:cNvPicPr>
              <p:nvPr/>
            </p:nvPicPr>
            <p:blipFill>
              <a:blip r:embed="rId15"/>
              <a:stretch>
                <a:fillRect/>
              </a:stretch>
            </p:blipFill>
            <p:spPr>
              <a:xfrm>
                <a:off x="2354583" y="4900362"/>
                <a:ext cx="353783" cy="327895"/>
              </a:xfrm>
              <a:prstGeom prst="rect">
                <a:avLst/>
              </a:prstGeom>
              <a:ln w="12700" cap="flat">
                <a:noFill/>
                <a:miter lim="400000"/>
              </a:ln>
              <a:effectLst/>
            </p:spPr>
          </p:pic>
          <p:pic>
            <p:nvPicPr>
              <p:cNvPr id="529" name="E:\Object_Datasets_good\platypus_good\image_0341.jpg" descr="E:\Object_Datasets_good\platypus_good\image_0341.jpg"/>
              <p:cNvPicPr>
                <a:picLocks noChangeAspect="1"/>
              </p:cNvPicPr>
              <p:nvPr/>
            </p:nvPicPr>
            <p:blipFill>
              <a:blip r:embed="rId16"/>
              <a:stretch>
                <a:fillRect/>
              </a:stretch>
            </p:blipFill>
            <p:spPr>
              <a:xfrm>
                <a:off x="2461611" y="5838730"/>
                <a:ext cx="363964" cy="394569"/>
              </a:xfrm>
              <a:prstGeom prst="rect">
                <a:avLst/>
              </a:prstGeom>
              <a:ln w="12700" cap="flat">
                <a:noFill/>
                <a:miter lim="400000"/>
              </a:ln>
              <a:effectLst/>
            </p:spPr>
          </p:pic>
          <p:pic>
            <p:nvPicPr>
              <p:cNvPr id="530" name="E:\Object_Datasets_good\rhino_good\image_0297.jpg" descr="E:\Object_Datasets_good\rhino_good\image_0297.jpg"/>
              <p:cNvPicPr>
                <a:picLocks noChangeAspect="1"/>
              </p:cNvPicPr>
              <p:nvPr/>
            </p:nvPicPr>
            <p:blipFill>
              <a:blip r:embed="rId17"/>
              <a:stretch>
                <a:fillRect/>
              </a:stretch>
            </p:blipFill>
            <p:spPr>
              <a:xfrm>
                <a:off x="4816195" y="5734467"/>
                <a:ext cx="404322" cy="306012"/>
              </a:xfrm>
              <a:prstGeom prst="rect">
                <a:avLst/>
              </a:prstGeom>
              <a:ln w="12700" cap="flat">
                <a:noFill/>
                <a:miter lim="400000"/>
              </a:ln>
              <a:effectLst/>
            </p:spPr>
          </p:pic>
          <p:pic>
            <p:nvPicPr>
              <p:cNvPr id="531" name="E:\Object_Datasets_good\beaver_good\image_0011.jpg" descr="E:\Object_Datasets_good\beaver_good\image_0011.jpg"/>
              <p:cNvPicPr>
                <a:picLocks noChangeAspect="1"/>
              </p:cNvPicPr>
              <p:nvPr/>
            </p:nvPicPr>
            <p:blipFill>
              <a:blip r:embed="rId18"/>
              <a:stretch>
                <a:fillRect/>
              </a:stretch>
            </p:blipFill>
            <p:spPr>
              <a:xfrm>
                <a:off x="749185" y="5213151"/>
                <a:ext cx="387478" cy="394569"/>
              </a:xfrm>
              <a:prstGeom prst="rect">
                <a:avLst/>
              </a:prstGeom>
              <a:ln w="12700" cap="flat">
                <a:noFill/>
                <a:miter lim="400000"/>
              </a:ln>
              <a:effectLst/>
            </p:spPr>
          </p:pic>
          <p:pic>
            <p:nvPicPr>
              <p:cNvPr id="532" name="E:\Object_Datasets_good\wild-cat_good\image_0004.jpg" descr="E:\Object_Datasets_good\wild-cat_good\image_0004.jpg"/>
              <p:cNvPicPr>
                <a:picLocks noChangeAspect="1"/>
              </p:cNvPicPr>
              <p:nvPr/>
            </p:nvPicPr>
            <p:blipFill>
              <a:blip r:embed="rId19"/>
              <a:stretch>
                <a:fillRect/>
              </a:stretch>
            </p:blipFill>
            <p:spPr>
              <a:xfrm>
                <a:off x="2786654" y="5520952"/>
                <a:ext cx="370631" cy="346016"/>
              </a:xfrm>
              <a:prstGeom prst="rect">
                <a:avLst/>
              </a:prstGeom>
              <a:ln w="12700" cap="flat">
                <a:noFill/>
                <a:miter lim="400000"/>
              </a:ln>
              <a:effectLst/>
            </p:spPr>
          </p:pic>
          <p:pic>
            <p:nvPicPr>
              <p:cNvPr id="533" name="Mountain Zebra" descr="Mountain Zebra"/>
              <p:cNvPicPr>
                <a:picLocks noChangeAspect="1"/>
              </p:cNvPicPr>
              <p:nvPr/>
            </p:nvPicPr>
            <p:blipFill>
              <a:blip r:embed="rId20"/>
              <a:stretch>
                <a:fillRect/>
              </a:stretch>
            </p:blipFill>
            <p:spPr>
              <a:xfrm>
                <a:off x="2889717" y="4691836"/>
                <a:ext cx="335182" cy="436966"/>
              </a:xfrm>
              <a:prstGeom prst="rect">
                <a:avLst/>
              </a:prstGeom>
              <a:ln w="12700" cap="flat">
                <a:noFill/>
                <a:miter lim="400000"/>
              </a:ln>
              <a:effectLst/>
            </p:spPr>
          </p:pic>
          <p:pic>
            <p:nvPicPr>
              <p:cNvPr id="534" name="E:\Object_Datasets_good\ant_good\image_0448.jpg" descr="E:\Object_Datasets_good\ant_good\image_0448.jpg"/>
              <p:cNvPicPr>
                <a:picLocks noChangeAspect="1"/>
              </p:cNvPicPr>
              <p:nvPr/>
            </p:nvPicPr>
            <p:blipFill>
              <a:blip r:embed="rId21"/>
              <a:stretch>
                <a:fillRect/>
              </a:stretch>
            </p:blipFill>
            <p:spPr>
              <a:xfrm>
                <a:off x="8180648" y="4021357"/>
                <a:ext cx="443168" cy="278165"/>
              </a:xfrm>
              <a:prstGeom prst="rect">
                <a:avLst/>
              </a:prstGeom>
              <a:ln w="12700" cap="flat">
                <a:noFill/>
                <a:miter lim="400000"/>
              </a:ln>
              <a:effectLst/>
            </p:spPr>
          </p:pic>
          <p:pic>
            <p:nvPicPr>
              <p:cNvPr id="535" name="E:\Object_Datasets_good\butterfly_good\image_0002.jpg" descr="E:\Object_Datasets_good\butterfly_good\image_0002.jpg"/>
              <p:cNvPicPr>
                <a:picLocks noChangeAspect="1"/>
              </p:cNvPicPr>
              <p:nvPr/>
            </p:nvPicPr>
            <p:blipFill>
              <a:blip r:embed="rId22"/>
              <a:stretch>
                <a:fillRect/>
              </a:stretch>
            </p:blipFill>
            <p:spPr>
              <a:xfrm>
                <a:off x="4495115" y="5004625"/>
                <a:ext cx="286709" cy="378759"/>
              </a:xfrm>
              <a:prstGeom prst="rect">
                <a:avLst/>
              </a:prstGeom>
              <a:ln w="12700" cap="flat">
                <a:noFill/>
                <a:miter lim="400000"/>
              </a:ln>
              <a:effectLst/>
            </p:spPr>
          </p:pic>
          <p:pic>
            <p:nvPicPr>
              <p:cNvPr id="536" name="E:\Object_Datasets_good\mayfly_good\image_0008.jpg" descr="E:\Object_Datasets_good\mayfly_good\image_0008.jpg"/>
              <p:cNvPicPr>
                <a:picLocks noChangeAspect="1"/>
              </p:cNvPicPr>
              <p:nvPr/>
            </p:nvPicPr>
            <p:blipFill>
              <a:blip r:embed="rId23">
                <a:extLst>
                  <a:ext uri="{28A0092B-C50C-407E-A947-70E740481C1C}">
                    <a14:useLocalDpi xmlns:a14="http://schemas.microsoft.com/office/drawing/2010/main"/>
                  </a:ext>
                </a:extLst>
              </a:blip>
              <a:srcRect/>
              <a:stretch>
                <a:fillRect/>
              </a:stretch>
            </p:blipFill>
            <p:spPr>
              <a:xfrm>
                <a:off x="5030247" y="4900362"/>
                <a:ext cx="431824" cy="342941"/>
              </a:xfrm>
              <a:prstGeom prst="rect">
                <a:avLst/>
              </a:prstGeom>
              <a:ln w="12700" cap="flat">
                <a:noFill/>
                <a:miter lim="400000"/>
              </a:ln>
              <a:effectLst/>
            </p:spPr>
          </p:pic>
          <p:pic>
            <p:nvPicPr>
              <p:cNvPr id="537" name="E:\Object_Datasets_good\scorpion_good\image_0037.jpg" descr="E:\Object_Datasets_good\scorpion_good\image_0037.jpg"/>
              <p:cNvPicPr>
                <a:picLocks noChangeAspect="1"/>
              </p:cNvPicPr>
              <p:nvPr/>
            </p:nvPicPr>
            <p:blipFill>
              <a:blip r:embed="rId24"/>
              <a:stretch>
                <a:fillRect/>
              </a:stretch>
            </p:blipFill>
            <p:spPr>
              <a:xfrm>
                <a:off x="7812937" y="5734467"/>
                <a:ext cx="413051" cy="267877"/>
              </a:xfrm>
              <a:prstGeom prst="rect">
                <a:avLst/>
              </a:prstGeom>
              <a:ln w="12700" cap="flat">
                <a:noFill/>
                <a:miter lim="400000"/>
              </a:ln>
              <a:effectLst/>
            </p:spPr>
          </p:pic>
          <p:pic>
            <p:nvPicPr>
              <p:cNvPr id="538" name="E:\Object_Datasets_good\tick_good\image_0021.jpg" descr="E:\Object_Datasets_good\tick_good\image_0021.jpg"/>
              <p:cNvPicPr>
                <a:picLocks noChangeAspect="1"/>
              </p:cNvPicPr>
              <p:nvPr/>
            </p:nvPicPr>
            <p:blipFill>
              <a:blip r:embed="rId25"/>
              <a:stretch>
                <a:fillRect/>
              </a:stretch>
            </p:blipFill>
            <p:spPr>
              <a:xfrm>
                <a:off x="5400528" y="5407485"/>
                <a:ext cx="265589" cy="330366"/>
              </a:xfrm>
              <a:prstGeom prst="rect">
                <a:avLst/>
              </a:prstGeom>
              <a:ln w="12700" cap="flat">
                <a:noFill/>
                <a:miter lim="400000"/>
              </a:ln>
              <a:effectLst/>
            </p:spPr>
          </p:pic>
          <p:pic>
            <p:nvPicPr>
              <p:cNvPr id="539" name="E:\Object_Datasets_good\flamingo_good\image_0005.jpg" descr="E:\Object_Datasets_good\flamingo_good\image_0005.jpg"/>
              <p:cNvPicPr>
                <a:picLocks noChangeAspect="1"/>
              </p:cNvPicPr>
              <p:nvPr/>
            </p:nvPicPr>
            <p:blipFill>
              <a:blip r:embed="rId26"/>
              <a:stretch>
                <a:fillRect/>
              </a:stretch>
            </p:blipFill>
            <p:spPr>
              <a:xfrm>
                <a:off x="7213076" y="4468667"/>
                <a:ext cx="253854" cy="329606"/>
              </a:xfrm>
              <a:prstGeom prst="rect">
                <a:avLst/>
              </a:prstGeom>
              <a:ln w="12700" cap="flat">
                <a:noFill/>
                <a:miter lim="400000"/>
              </a:ln>
              <a:effectLst/>
            </p:spPr>
          </p:pic>
          <p:pic>
            <p:nvPicPr>
              <p:cNvPr id="540" name="E:\Object_Datasets_good\emu_good\image_0002.jpg" descr="E:\Object_Datasets_good\emu_good\image_0002.jpg"/>
              <p:cNvPicPr>
                <a:picLocks noChangeAspect="1"/>
              </p:cNvPicPr>
              <p:nvPr/>
            </p:nvPicPr>
            <p:blipFill>
              <a:blip r:embed="rId27">
                <a:extLst>
                  <a:ext uri="{28A0092B-C50C-407E-A947-70E740481C1C}">
                    <a14:useLocalDpi xmlns:a14="http://schemas.microsoft.com/office/drawing/2010/main"/>
                  </a:ext>
                </a:extLst>
              </a:blip>
              <a:srcRect/>
              <a:stretch>
                <a:fillRect/>
              </a:stretch>
            </p:blipFill>
            <p:spPr>
              <a:xfrm>
                <a:off x="3852955" y="4691837"/>
                <a:ext cx="388408" cy="262541"/>
              </a:xfrm>
              <a:prstGeom prst="rect">
                <a:avLst/>
              </a:prstGeom>
              <a:ln w="12700" cap="flat">
                <a:noFill/>
                <a:miter lim="400000"/>
              </a:ln>
              <a:effectLst/>
            </p:spPr>
          </p:pic>
          <p:pic>
            <p:nvPicPr>
              <p:cNvPr id="541" name="E:\Object_Datasets_good\ibis_good\image_0031.jpg" descr="E:\Object_Datasets_good\ibis_good\image_0031.jpg"/>
              <p:cNvPicPr>
                <a:picLocks noChangeAspect="1"/>
              </p:cNvPicPr>
              <p:nvPr/>
            </p:nvPicPr>
            <p:blipFill>
              <a:blip r:embed="rId28"/>
              <a:stretch>
                <a:fillRect/>
              </a:stretch>
            </p:blipFill>
            <p:spPr>
              <a:xfrm>
                <a:off x="8049002" y="3387485"/>
                <a:ext cx="401315" cy="264065"/>
              </a:xfrm>
              <a:prstGeom prst="rect">
                <a:avLst/>
              </a:prstGeom>
              <a:ln w="12700" cap="flat">
                <a:noFill/>
                <a:miter lim="400000"/>
              </a:ln>
              <a:effectLst/>
            </p:spPr>
          </p:pic>
          <p:pic>
            <p:nvPicPr>
              <p:cNvPr id="542" name="E:\Object_Datasets_good\pigeon_good\image_0051.jpg" descr="E:\Object_Datasets_good\pigeon_good\image_0051.jpg"/>
              <p:cNvPicPr>
                <a:picLocks noChangeAspect="1"/>
              </p:cNvPicPr>
              <p:nvPr/>
            </p:nvPicPr>
            <p:blipFill>
              <a:blip r:embed="rId29"/>
              <a:stretch>
                <a:fillRect/>
              </a:stretch>
            </p:blipFill>
            <p:spPr>
              <a:xfrm>
                <a:off x="7474068" y="5300755"/>
                <a:ext cx="333646" cy="326176"/>
              </a:xfrm>
              <a:prstGeom prst="rect">
                <a:avLst/>
              </a:prstGeom>
              <a:ln w="12700" cap="flat">
                <a:noFill/>
                <a:miter lim="400000"/>
              </a:ln>
              <a:effectLst/>
            </p:spPr>
          </p:pic>
          <p:pic>
            <p:nvPicPr>
              <p:cNvPr id="543" name="E:\Object_Datasets_good\stegosaurus_good\image_0031.jpg" descr="E:\Object_Datasets_good\stegosaurus_good\image_0031.jpg"/>
              <p:cNvPicPr>
                <a:picLocks noChangeAspect="1"/>
              </p:cNvPicPr>
              <p:nvPr/>
            </p:nvPicPr>
            <p:blipFill>
              <a:blip r:embed="rId30"/>
              <a:stretch>
                <a:fillRect/>
              </a:stretch>
            </p:blipFill>
            <p:spPr>
              <a:xfrm>
                <a:off x="7014864" y="5911092"/>
                <a:ext cx="462723" cy="300263"/>
              </a:xfrm>
              <a:prstGeom prst="rect">
                <a:avLst/>
              </a:prstGeom>
              <a:ln w="12700" cap="flat">
                <a:noFill/>
                <a:miter lim="400000"/>
              </a:ln>
              <a:effectLst/>
            </p:spPr>
          </p:pic>
          <p:pic>
            <p:nvPicPr>
              <p:cNvPr id="544" name="E:\Object_Datasets_good\brontosaurus_good\image_0063.jpg" descr="E:\Object_Datasets_good\brontosaurus_good\image_0063.jpg"/>
              <p:cNvPicPr>
                <a:picLocks noChangeAspect="1"/>
              </p:cNvPicPr>
              <p:nvPr/>
            </p:nvPicPr>
            <p:blipFill>
              <a:blip r:embed="rId31"/>
              <a:stretch>
                <a:fillRect/>
              </a:stretch>
            </p:blipFill>
            <p:spPr>
              <a:xfrm>
                <a:off x="5797996" y="6003923"/>
                <a:ext cx="395449" cy="280831"/>
              </a:xfrm>
              <a:prstGeom prst="rect">
                <a:avLst/>
              </a:prstGeom>
              <a:ln w="12700" cap="flat">
                <a:noFill/>
                <a:miter lim="400000"/>
              </a:ln>
              <a:effectLst/>
            </p:spPr>
          </p:pic>
          <p:pic>
            <p:nvPicPr>
              <p:cNvPr id="545" name="E:\Object_Datasets_good\crocodile_good\image_0253.jpg" descr="E:\Object_Datasets_good\crocodile_good\image_0253.jpg"/>
              <p:cNvPicPr>
                <a:picLocks noChangeAspect="1"/>
              </p:cNvPicPr>
              <p:nvPr/>
            </p:nvPicPr>
            <p:blipFill>
              <a:blip r:embed="rId32"/>
              <a:stretch>
                <a:fillRect/>
              </a:stretch>
            </p:blipFill>
            <p:spPr>
              <a:xfrm>
                <a:off x="6322085" y="5560198"/>
                <a:ext cx="376674" cy="235486"/>
              </a:xfrm>
              <a:prstGeom prst="rect">
                <a:avLst/>
              </a:prstGeom>
              <a:ln w="12700" cap="flat">
                <a:noFill/>
                <a:miter lim="400000"/>
              </a:ln>
              <a:effectLst/>
            </p:spPr>
          </p:pic>
          <p:pic>
            <p:nvPicPr>
              <p:cNvPr id="546" name="E:\Object_Datasets_good\hawksbill_good\image_0001.jpg" descr="E:\Object_Datasets_good\hawksbill_good\image_0001.jpg"/>
              <p:cNvPicPr>
                <a:picLocks noChangeAspect="1"/>
              </p:cNvPicPr>
              <p:nvPr/>
            </p:nvPicPr>
            <p:blipFill>
              <a:blip r:embed="rId33"/>
              <a:stretch>
                <a:fillRect/>
              </a:stretch>
            </p:blipFill>
            <p:spPr>
              <a:xfrm>
                <a:off x="5788333" y="4645366"/>
                <a:ext cx="379020" cy="275497"/>
              </a:xfrm>
              <a:prstGeom prst="rect">
                <a:avLst/>
              </a:prstGeom>
              <a:ln w="12700" cap="flat">
                <a:noFill/>
                <a:miter lim="400000"/>
              </a:ln>
              <a:effectLst/>
            </p:spPr>
          </p:pic>
          <p:pic>
            <p:nvPicPr>
              <p:cNvPr id="547" name="E:\Object_Datasets_good\crayfish_good\image_0002.jpg" descr="E:\Object_Datasets_good\crayfish_good\image_0002.jpg"/>
              <p:cNvPicPr>
                <a:picLocks noChangeAspect="1"/>
              </p:cNvPicPr>
              <p:nvPr/>
            </p:nvPicPr>
            <p:blipFill>
              <a:blip r:embed="rId34"/>
              <a:stretch>
                <a:fillRect/>
              </a:stretch>
            </p:blipFill>
            <p:spPr>
              <a:xfrm>
                <a:off x="8241045" y="5838730"/>
                <a:ext cx="515137" cy="297598"/>
              </a:xfrm>
              <a:prstGeom prst="rect">
                <a:avLst/>
              </a:prstGeom>
              <a:ln w="12700" cap="flat">
                <a:noFill/>
                <a:miter lim="400000"/>
              </a:ln>
              <a:effectLst/>
            </p:spPr>
          </p:pic>
          <p:pic>
            <p:nvPicPr>
              <p:cNvPr id="548" name="E:\Object_Datasets_good\octopus_good\image_0034.jpg" descr="E:\Object_Datasets_good\octopus_good\image_0034.jpg"/>
              <p:cNvPicPr>
                <a:picLocks noChangeAspect="1"/>
              </p:cNvPicPr>
              <p:nvPr/>
            </p:nvPicPr>
            <p:blipFill>
              <a:blip r:embed="rId35"/>
              <a:stretch>
                <a:fillRect/>
              </a:stretch>
            </p:blipFill>
            <p:spPr>
              <a:xfrm>
                <a:off x="8026992" y="5317415"/>
                <a:ext cx="533130" cy="273591"/>
              </a:xfrm>
              <a:prstGeom prst="rect">
                <a:avLst/>
              </a:prstGeom>
              <a:ln w="12700" cap="flat">
                <a:noFill/>
                <a:miter lim="400000"/>
              </a:ln>
              <a:effectLst/>
            </p:spPr>
          </p:pic>
          <p:pic>
            <p:nvPicPr>
              <p:cNvPr id="549" name="E:\Object_Datasets_good\starfish_good\image_0003.jpg" descr="E:\Object_Datasets_good\starfish_good\image_0003.jpg"/>
              <p:cNvPicPr>
                <a:picLocks noChangeAspect="1"/>
              </p:cNvPicPr>
              <p:nvPr/>
            </p:nvPicPr>
            <p:blipFill>
              <a:blip r:embed="rId36"/>
              <a:stretch>
                <a:fillRect/>
              </a:stretch>
            </p:blipFill>
            <p:spPr>
              <a:xfrm>
                <a:off x="6586103" y="4877652"/>
                <a:ext cx="279669" cy="315887"/>
              </a:xfrm>
              <a:prstGeom prst="rect">
                <a:avLst/>
              </a:prstGeom>
              <a:ln w="12700" cap="flat">
                <a:noFill/>
                <a:miter lim="400000"/>
              </a:ln>
              <a:effectLst/>
            </p:spPr>
          </p:pic>
          <p:pic>
            <p:nvPicPr>
              <p:cNvPr id="550" name="E:\Object_Datasets_good\bass_good\image_0079.jpg" descr="E:\Object_Datasets_good\bass_good\image_0079.jpg"/>
              <p:cNvPicPr>
                <a:picLocks noChangeAspect="1"/>
              </p:cNvPicPr>
              <p:nvPr/>
            </p:nvPicPr>
            <p:blipFill>
              <a:blip r:embed="rId37"/>
              <a:stretch>
                <a:fillRect/>
              </a:stretch>
            </p:blipFill>
            <p:spPr>
              <a:xfrm>
                <a:off x="8266740" y="4733940"/>
                <a:ext cx="407573" cy="248823"/>
              </a:xfrm>
              <a:prstGeom prst="rect">
                <a:avLst/>
              </a:prstGeom>
              <a:ln w="12700" cap="flat">
                <a:noFill/>
                <a:miter lim="400000"/>
              </a:ln>
              <a:effectLst/>
            </p:spPr>
          </p:pic>
          <p:pic>
            <p:nvPicPr>
              <p:cNvPr id="551" name="E:\Object_Datasets_good\dragonfly_good\image_0335.jpg" descr="E:\Object_Datasets_good\dragonfly_good\image_0335.jpg"/>
              <p:cNvPicPr>
                <a:picLocks noChangeAspect="1"/>
              </p:cNvPicPr>
              <p:nvPr/>
            </p:nvPicPr>
            <p:blipFill>
              <a:blip r:embed="rId38">
                <a:extLst>
                  <a:ext uri="{28A0092B-C50C-407E-A947-70E740481C1C}">
                    <a14:useLocalDpi xmlns:a14="http://schemas.microsoft.com/office/drawing/2010/main"/>
                  </a:ext>
                </a:extLst>
              </a:blip>
              <a:srcRect/>
              <a:stretch>
                <a:fillRect/>
              </a:stretch>
            </p:blipFill>
            <p:spPr>
              <a:xfrm>
                <a:off x="6421593" y="4483311"/>
                <a:ext cx="282799" cy="300646"/>
              </a:xfrm>
              <a:prstGeom prst="rect">
                <a:avLst/>
              </a:prstGeom>
              <a:ln w="12700" cap="flat">
                <a:noFill/>
                <a:miter lim="400000"/>
              </a:ln>
              <a:effectLst/>
            </p:spPr>
          </p:pic>
          <p:pic>
            <p:nvPicPr>
              <p:cNvPr id="552" name="E:\Object_Datasets_good\accordion_good\image_0030.jpg" descr="E:\Object_Datasets_good\accordion_good\image_0030.jpg"/>
              <p:cNvPicPr>
                <a:picLocks noChangeAspect="1"/>
              </p:cNvPicPr>
              <p:nvPr/>
            </p:nvPicPr>
            <p:blipFill>
              <a:blip r:embed="rId39"/>
              <a:stretch>
                <a:fillRect/>
              </a:stretch>
            </p:blipFill>
            <p:spPr>
              <a:xfrm>
                <a:off x="6936576" y="1421549"/>
                <a:ext cx="329637" cy="289669"/>
              </a:xfrm>
              <a:prstGeom prst="rect">
                <a:avLst/>
              </a:prstGeom>
              <a:ln w="12700" cap="flat">
                <a:noFill/>
                <a:miter lim="400000"/>
              </a:ln>
              <a:effectLst/>
            </p:spPr>
          </p:pic>
          <p:pic>
            <p:nvPicPr>
              <p:cNvPr id="553" name="E:\Object_Datasets_good\amanita_good\image_0003.jpg" descr="E:\Object_Datasets_good\amanita_good\image_0003.jpg"/>
              <p:cNvPicPr>
                <a:picLocks noChangeAspect="1"/>
              </p:cNvPicPr>
              <p:nvPr/>
            </p:nvPicPr>
            <p:blipFill>
              <a:blip r:embed="rId40"/>
              <a:stretch>
                <a:fillRect/>
              </a:stretch>
            </p:blipFill>
            <p:spPr>
              <a:xfrm>
                <a:off x="8455097" y="1042630"/>
                <a:ext cx="239788" cy="367625"/>
              </a:xfrm>
              <a:prstGeom prst="rect">
                <a:avLst/>
              </a:prstGeom>
              <a:ln w="12700" cap="flat">
                <a:noFill/>
                <a:miter lim="400000"/>
              </a:ln>
              <a:effectLst/>
            </p:spPr>
          </p:pic>
          <p:pic>
            <p:nvPicPr>
              <p:cNvPr id="554" name="E:\Object_Datasets_good\anchor_good\image_0288.jpg" descr="E:\Object_Datasets_good\anchor_good\image_0288.jpg"/>
              <p:cNvPicPr>
                <a:picLocks noChangeAspect="1"/>
              </p:cNvPicPr>
              <p:nvPr/>
            </p:nvPicPr>
            <p:blipFill>
              <a:blip r:embed="rId41"/>
              <a:stretch>
                <a:fillRect/>
              </a:stretch>
            </p:blipFill>
            <p:spPr>
              <a:xfrm>
                <a:off x="5137273" y="1251156"/>
                <a:ext cx="284992" cy="370633"/>
              </a:xfrm>
              <a:prstGeom prst="rect">
                <a:avLst/>
              </a:prstGeom>
              <a:ln w="12700" cap="flat">
                <a:noFill/>
                <a:miter lim="400000"/>
              </a:ln>
              <a:effectLst/>
            </p:spPr>
          </p:pic>
          <p:pic>
            <p:nvPicPr>
              <p:cNvPr id="555" name="E:\Object_Datasets_good\barrel_good\image_0028.jpg" descr="E:\Object_Datasets_good\barrel_good\image_0028.jpg"/>
              <p:cNvPicPr>
                <a:picLocks noChangeAspect="1"/>
              </p:cNvPicPr>
              <p:nvPr/>
            </p:nvPicPr>
            <p:blipFill>
              <a:blip r:embed="rId42">
                <a:extLst>
                  <a:ext uri="{28A0092B-C50C-407E-A947-70E740481C1C}">
                    <a14:useLocalDpi xmlns:a14="http://schemas.microsoft.com/office/drawing/2010/main"/>
                  </a:ext>
                </a:extLst>
              </a:blip>
              <a:srcRect/>
              <a:stretch>
                <a:fillRect/>
              </a:stretch>
            </p:blipFill>
            <p:spPr>
              <a:xfrm>
                <a:off x="7170778" y="729840"/>
                <a:ext cx="278816" cy="318389"/>
              </a:xfrm>
              <a:prstGeom prst="rect">
                <a:avLst/>
              </a:prstGeom>
              <a:ln w="12700" cap="flat">
                <a:noFill/>
                <a:miter lim="400000"/>
              </a:ln>
              <a:effectLst/>
            </p:spPr>
          </p:pic>
          <p:pic>
            <p:nvPicPr>
              <p:cNvPr id="556" name="E:\Object_Datasets_good\bicycle_good\image_0060.jpg" descr="E:\Object_Datasets_good\bicycle_good\image_0060.jpg"/>
              <p:cNvPicPr>
                <a:picLocks noChangeAspect="1"/>
              </p:cNvPicPr>
              <p:nvPr/>
            </p:nvPicPr>
            <p:blipFill>
              <a:blip r:embed="rId43"/>
              <a:stretch>
                <a:fillRect/>
              </a:stretch>
            </p:blipFill>
            <p:spPr>
              <a:xfrm>
                <a:off x="7679649" y="1080924"/>
                <a:ext cx="319247" cy="242349"/>
              </a:xfrm>
              <a:prstGeom prst="rect">
                <a:avLst/>
              </a:prstGeom>
              <a:ln w="12700" cap="flat">
                <a:noFill/>
                <a:miter lim="400000"/>
              </a:ln>
              <a:effectLst/>
            </p:spPr>
          </p:pic>
          <p:pic>
            <p:nvPicPr>
              <p:cNvPr id="557" name="E:\Object_Datasets_good\binocular_good\image_0114.jpg" descr="E:\Object_Datasets_good\binocular_good\image_0114.jpg"/>
              <p:cNvPicPr>
                <a:picLocks noChangeAspect="1"/>
              </p:cNvPicPr>
              <p:nvPr/>
            </p:nvPicPr>
            <p:blipFill>
              <a:blip r:embed="rId44"/>
              <a:stretch>
                <a:fillRect/>
              </a:stretch>
            </p:blipFill>
            <p:spPr>
              <a:xfrm>
                <a:off x="7971494" y="273527"/>
                <a:ext cx="269549" cy="287754"/>
              </a:xfrm>
              <a:prstGeom prst="rect">
                <a:avLst/>
              </a:prstGeom>
              <a:ln w="12700" cap="flat">
                <a:noFill/>
                <a:miter lim="400000"/>
              </a:ln>
              <a:effectLst/>
            </p:spPr>
          </p:pic>
          <p:pic>
            <p:nvPicPr>
              <p:cNvPr id="558" name="E:\Object_Datasets_good\bonsai_good\image_0010.jpg" descr="E:\Object_Datasets_good\bonsai_good\image_0010.jpg"/>
              <p:cNvPicPr>
                <a:picLocks noChangeAspect="1"/>
              </p:cNvPicPr>
              <p:nvPr/>
            </p:nvPicPr>
            <p:blipFill>
              <a:blip r:embed="rId45"/>
              <a:stretch>
                <a:fillRect/>
              </a:stretch>
            </p:blipFill>
            <p:spPr>
              <a:xfrm>
                <a:off x="7583027" y="1823799"/>
                <a:ext cx="336937" cy="264504"/>
              </a:xfrm>
              <a:prstGeom prst="rect">
                <a:avLst/>
              </a:prstGeom>
              <a:ln w="12700" cap="flat">
                <a:noFill/>
                <a:miter lim="400000"/>
              </a:ln>
              <a:effectLst/>
            </p:spPr>
          </p:pic>
          <p:pic>
            <p:nvPicPr>
              <p:cNvPr id="559" name="E:\Object_Datasets_good\brain_good\image_0122.jpg" descr="E:\Object_Datasets_good\brain_good\image_0122.jpg"/>
              <p:cNvPicPr>
                <a:picLocks noChangeAspect="1"/>
              </p:cNvPicPr>
              <p:nvPr/>
            </p:nvPicPr>
            <p:blipFill>
              <a:blip r:embed="rId46"/>
              <a:stretch>
                <a:fillRect/>
              </a:stretch>
            </p:blipFill>
            <p:spPr>
              <a:xfrm>
                <a:off x="7598885" y="-1"/>
                <a:ext cx="309981" cy="264505"/>
              </a:xfrm>
              <a:prstGeom prst="rect">
                <a:avLst/>
              </a:prstGeom>
              <a:ln w="12700" cap="flat">
                <a:noFill/>
                <a:miter lim="400000"/>
              </a:ln>
              <a:effectLst/>
            </p:spPr>
          </p:pic>
          <p:pic>
            <p:nvPicPr>
              <p:cNvPr id="560" name="E:\Object_Datasets_good\buddha_good\image_0002.jpg" descr="E:\Object_Datasets_good\buddha_good\image_0002.jpg"/>
              <p:cNvPicPr>
                <a:picLocks noChangeAspect="1"/>
              </p:cNvPicPr>
              <p:nvPr/>
            </p:nvPicPr>
            <p:blipFill>
              <a:blip r:embed="rId47">
                <a:extLst>
                  <a:ext uri="{28A0092B-C50C-407E-A947-70E740481C1C}">
                    <a14:useLocalDpi xmlns:a14="http://schemas.microsoft.com/office/drawing/2010/main"/>
                  </a:ext>
                </a:extLst>
              </a:blip>
              <a:srcRect/>
              <a:stretch>
                <a:fillRect/>
              </a:stretch>
            </p:blipFill>
            <p:spPr>
              <a:xfrm>
                <a:off x="8455097" y="-1"/>
                <a:ext cx="238664" cy="354496"/>
              </a:xfrm>
              <a:prstGeom prst="rect">
                <a:avLst/>
              </a:prstGeom>
              <a:ln w="12700" cap="flat">
                <a:noFill/>
                <a:miter lim="400000"/>
              </a:ln>
              <a:effectLst/>
            </p:spPr>
          </p:pic>
          <p:pic>
            <p:nvPicPr>
              <p:cNvPr id="561" name="E:\Object_Datasets_good\camera_good\image_0037.jpg" descr="E:\Object_Datasets_good\camera_good\image_0037.jpg"/>
              <p:cNvPicPr>
                <a:picLocks noChangeAspect="1"/>
              </p:cNvPicPr>
              <p:nvPr/>
            </p:nvPicPr>
            <p:blipFill>
              <a:blip r:embed="rId48"/>
              <a:stretch>
                <a:fillRect/>
              </a:stretch>
            </p:blipFill>
            <p:spPr>
              <a:xfrm>
                <a:off x="6613347" y="2658352"/>
                <a:ext cx="325987" cy="232776"/>
              </a:xfrm>
              <a:prstGeom prst="rect">
                <a:avLst/>
              </a:prstGeom>
              <a:ln w="12700" cap="flat">
                <a:noFill/>
                <a:miter lim="400000"/>
              </a:ln>
              <a:effectLst/>
            </p:spPr>
          </p:pic>
          <p:pic>
            <p:nvPicPr>
              <p:cNvPr id="562" name="E:\Object_Datasets_good\cannon_good\image_0134.jpg" descr="E:\Object_Datasets_good\cannon_good\image_0134.jpg"/>
              <p:cNvPicPr>
                <a:picLocks noChangeAspect="1"/>
              </p:cNvPicPr>
              <p:nvPr/>
            </p:nvPicPr>
            <p:blipFill>
              <a:blip r:embed="rId49"/>
              <a:stretch>
                <a:fillRect/>
              </a:stretch>
            </p:blipFill>
            <p:spPr>
              <a:xfrm>
                <a:off x="8348070" y="1563945"/>
                <a:ext cx="335252" cy="287206"/>
              </a:xfrm>
              <a:prstGeom prst="rect">
                <a:avLst/>
              </a:prstGeom>
              <a:ln w="12700" cap="flat">
                <a:noFill/>
                <a:miter lim="400000"/>
              </a:ln>
              <a:effectLst/>
            </p:spPr>
          </p:pic>
          <p:pic>
            <p:nvPicPr>
              <p:cNvPr id="563" name="E:\Object_Datasets_good\car-side_good\image_0004.jpg" descr="E:\Object_Datasets_good\car-side_good\image_0004.jpg"/>
              <p:cNvPicPr>
                <a:picLocks noChangeAspect="1"/>
              </p:cNvPicPr>
              <p:nvPr/>
            </p:nvPicPr>
            <p:blipFill>
              <a:blip r:embed="rId50"/>
              <a:stretch>
                <a:fillRect/>
              </a:stretch>
            </p:blipFill>
            <p:spPr>
              <a:xfrm>
                <a:off x="7277804" y="2919365"/>
                <a:ext cx="346766" cy="222654"/>
              </a:xfrm>
              <a:prstGeom prst="rect">
                <a:avLst/>
              </a:prstGeom>
              <a:ln w="12700" cap="flat">
                <a:noFill/>
                <a:miter lim="400000"/>
              </a:ln>
              <a:effectLst/>
            </p:spPr>
          </p:pic>
          <p:pic>
            <p:nvPicPr>
              <p:cNvPr id="564" name="E:\Object_Datasets_good\ceiling-fan_good\image_0097.jpg" descr="E:\Object_Datasets_good\ceiling-fan_good\image_0097.jpg"/>
              <p:cNvPicPr>
                <a:picLocks noChangeAspect="1"/>
              </p:cNvPicPr>
              <p:nvPr/>
            </p:nvPicPr>
            <p:blipFill>
              <a:blip r:embed="rId51">
                <a:extLst>
                  <a:ext uri="{28A0092B-C50C-407E-A947-70E740481C1C}">
                    <a14:useLocalDpi xmlns:a14="http://schemas.microsoft.com/office/drawing/2010/main"/>
                  </a:ext>
                </a:extLst>
              </a:blip>
              <a:srcRect/>
              <a:stretch>
                <a:fillRect/>
              </a:stretch>
            </p:blipFill>
            <p:spPr>
              <a:xfrm>
                <a:off x="8316359" y="2526285"/>
                <a:ext cx="309982" cy="218006"/>
              </a:xfrm>
              <a:prstGeom prst="rect">
                <a:avLst/>
              </a:prstGeom>
              <a:ln w="12700" cap="flat">
                <a:noFill/>
                <a:miter lim="400000"/>
              </a:ln>
              <a:effectLst/>
            </p:spPr>
          </p:pic>
          <p:pic>
            <p:nvPicPr>
              <p:cNvPr id="565" name="E:\Object_Datasets_good\cellphone_good\image_0100.jpg" descr="E:\Object_Datasets_good\cellphone_good\image_0100.jpg"/>
              <p:cNvPicPr>
                <a:picLocks noChangeAspect="1"/>
              </p:cNvPicPr>
              <p:nvPr/>
            </p:nvPicPr>
            <p:blipFill>
              <a:blip r:embed="rId52"/>
              <a:stretch>
                <a:fillRect/>
              </a:stretch>
            </p:blipFill>
            <p:spPr>
              <a:xfrm>
                <a:off x="7812937" y="2398050"/>
                <a:ext cx="219291" cy="354497"/>
              </a:xfrm>
              <a:prstGeom prst="rect">
                <a:avLst/>
              </a:prstGeom>
              <a:ln w="12700" cap="flat">
                <a:noFill/>
                <a:miter lim="400000"/>
              </a:ln>
              <a:effectLst/>
            </p:spPr>
          </p:pic>
          <p:pic>
            <p:nvPicPr>
              <p:cNvPr id="566" name="E:\Object_Datasets_good\chair_good\image_0001.jpg" descr="E:\Object_Datasets_good\chair_good\image_0001.jpg"/>
              <p:cNvPicPr>
                <a:picLocks noChangeAspect="1"/>
              </p:cNvPicPr>
              <p:nvPr/>
            </p:nvPicPr>
            <p:blipFill>
              <a:blip r:embed="rId53"/>
              <a:stretch>
                <a:fillRect/>
              </a:stretch>
            </p:blipFill>
            <p:spPr>
              <a:xfrm>
                <a:off x="7277804" y="2189524"/>
                <a:ext cx="272358" cy="356683"/>
              </a:xfrm>
              <a:prstGeom prst="rect">
                <a:avLst/>
              </a:prstGeom>
              <a:ln w="12700" cap="flat">
                <a:noFill/>
                <a:miter lim="400000"/>
              </a:ln>
              <a:effectLst/>
            </p:spPr>
          </p:pic>
          <p:pic>
            <p:nvPicPr>
              <p:cNvPr id="567" name="E:\Object_Datasets_good\cup_good\image_0003.jpg" descr="E:\Object_Datasets_good\cup_good\image_0003.jpg"/>
              <p:cNvPicPr>
                <a:picLocks noChangeAspect="1"/>
              </p:cNvPicPr>
              <p:nvPr/>
            </p:nvPicPr>
            <p:blipFill>
              <a:blip r:embed="rId54">
                <a:extLst>
                  <a:ext uri="{28A0092B-C50C-407E-A947-70E740481C1C}">
                    <a14:useLocalDpi xmlns:a14="http://schemas.microsoft.com/office/drawing/2010/main"/>
                  </a:ext>
                </a:extLst>
              </a:blip>
              <a:srcRect/>
              <a:stretch>
                <a:fillRect/>
              </a:stretch>
            </p:blipFill>
            <p:spPr>
              <a:xfrm flipH="1">
                <a:off x="4923220" y="4170521"/>
                <a:ext cx="479326" cy="353117"/>
              </a:xfrm>
              <a:prstGeom prst="rect">
                <a:avLst/>
              </a:prstGeom>
              <a:ln w="12700" cap="flat">
                <a:noFill/>
                <a:miter lim="400000"/>
              </a:ln>
              <a:effectLst/>
            </p:spPr>
          </p:pic>
          <p:pic>
            <p:nvPicPr>
              <p:cNvPr id="568" name="E:\Object_Datasets_good\chandelier_good\image_0024.jpg" descr="E:\Object_Datasets_good\chandelier_good\image_0024.jpg"/>
              <p:cNvPicPr>
                <a:picLocks noChangeAspect="1"/>
              </p:cNvPicPr>
              <p:nvPr/>
            </p:nvPicPr>
            <p:blipFill>
              <a:blip r:embed="rId55"/>
              <a:stretch>
                <a:fillRect/>
              </a:stretch>
            </p:blipFill>
            <p:spPr>
              <a:xfrm flipH="1">
                <a:off x="5030247" y="104263"/>
                <a:ext cx="496019" cy="362408"/>
              </a:xfrm>
              <a:prstGeom prst="rect">
                <a:avLst/>
              </a:prstGeom>
              <a:ln w="12700" cap="flat">
                <a:noFill/>
                <a:miter lim="400000"/>
              </a:ln>
              <a:effectLst/>
            </p:spPr>
          </p:pic>
          <p:pic>
            <p:nvPicPr>
              <p:cNvPr id="569" name="E:\Object_Datasets_good\dollar-bill_good\image_0001.jpg" descr="E:\Object_Datasets_good\dollar-bill_good\image_0001.jpg"/>
              <p:cNvPicPr>
                <a:picLocks noChangeAspect="1"/>
              </p:cNvPicPr>
              <p:nvPr/>
            </p:nvPicPr>
            <p:blipFill>
              <a:blip r:embed="rId56"/>
              <a:stretch>
                <a:fillRect/>
              </a:stretch>
            </p:blipFill>
            <p:spPr>
              <a:xfrm flipH="1">
                <a:off x="5993486" y="3232155"/>
                <a:ext cx="438786" cy="314010"/>
              </a:xfrm>
              <a:prstGeom prst="rect">
                <a:avLst/>
              </a:prstGeom>
              <a:ln w="12700" cap="flat">
                <a:noFill/>
                <a:miter lim="400000"/>
              </a:ln>
              <a:effectLst/>
            </p:spPr>
          </p:pic>
          <p:pic>
            <p:nvPicPr>
              <p:cNvPr id="570" name="E:\Object_Datasets_good\electric-guitar_good\image_0020.jpg" descr="E:\Object_Datasets_good\electric-guitar_good\image_0020.jpg"/>
              <p:cNvPicPr>
                <a:picLocks noChangeAspect="1"/>
              </p:cNvPicPr>
              <p:nvPr/>
            </p:nvPicPr>
            <p:blipFill>
              <a:blip r:embed="rId57"/>
              <a:stretch>
                <a:fillRect/>
              </a:stretch>
            </p:blipFill>
            <p:spPr>
              <a:xfrm flipH="1">
                <a:off x="6635646" y="2293786"/>
                <a:ext cx="515096" cy="279164"/>
              </a:xfrm>
              <a:prstGeom prst="rect">
                <a:avLst/>
              </a:prstGeom>
              <a:ln w="12700" cap="flat">
                <a:noFill/>
                <a:miter lim="400000"/>
              </a:ln>
              <a:effectLst/>
            </p:spPr>
          </p:pic>
          <p:pic>
            <p:nvPicPr>
              <p:cNvPr id="571" name="E:\Object_Datasets_good\euphonium_good\image_0001.jpg" descr="E:\Object_Datasets_good\euphonium_good\image_0001.jpg"/>
              <p:cNvPicPr>
                <a:picLocks noChangeAspect="1"/>
              </p:cNvPicPr>
              <p:nvPr/>
            </p:nvPicPr>
            <p:blipFill>
              <a:blip r:embed="rId58"/>
              <a:stretch>
                <a:fillRect/>
              </a:stretch>
            </p:blipFill>
            <p:spPr>
              <a:xfrm flipH="1">
                <a:off x="5779434" y="1668209"/>
                <a:ext cx="265896" cy="371701"/>
              </a:xfrm>
              <a:prstGeom prst="rect">
                <a:avLst/>
              </a:prstGeom>
              <a:ln w="12700" cap="flat">
                <a:noFill/>
                <a:miter lim="400000"/>
              </a:ln>
              <a:effectLst/>
            </p:spPr>
          </p:pic>
          <p:pic>
            <p:nvPicPr>
              <p:cNvPr id="572" name="E:\Object_Datasets_good\ferry_good\image_0321.jpg" descr="E:\Object_Datasets_good\ferry_good\image_0321.jpg"/>
              <p:cNvPicPr>
                <a:picLocks noChangeAspect="1"/>
              </p:cNvPicPr>
              <p:nvPr/>
            </p:nvPicPr>
            <p:blipFill>
              <a:blip r:embed="rId59"/>
              <a:stretch>
                <a:fillRect/>
              </a:stretch>
            </p:blipFill>
            <p:spPr>
              <a:xfrm flipH="1">
                <a:off x="6818090" y="3649206"/>
                <a:ext cx="278313" cy="384756"/>
              </a:xfrm>
              <a:prstGeom prst="rect">
                <a:avLst/>
              </a:prstGeom>
              <a:ln w="12700" cap="flat">
                <a:noFill/>
                <a:miter lim="400000"/>
              </a:ln>
              <a:effectLst/>
            </p:spPr>
          </p:pic>
          <p:pic>
            <p:nvPicPr>
              <p:cNvPr id="573" name="E:\Object_Datasets_good\french-horn_good\image_0004.jpg" descr="E:\Object_Datasets_good\french-horn_good\image_0004.jpg"/>
              <p:cNvPicPr>
                <a:picLocks noChangeAspect="1"/>
              </p:cNvPicPr>
              <p:nvPr/>
            </p:nvPicPr>
            <p:blipFill>
              <a:blip r:embed="rId60"/>
              <a:stretch>
                <a:fillRect/>
              </a:stretch>
            </p:blipFill>
            <p:spPr>
              <a:xfrm flipH="1">
                <a:off x="6956726" y="1772471"/>
                <a:ext cx="476942" cy="353117"/>
              </a:xfrm>
              <a:prstGeom prst="rect">
                <a:avLst/>
              </a:prstGeom>
              <a:ln w="12700" cap="flat">
                <a:noFill/>
                <a:miter lim="400000"/>
              </a:ln>
              <a:effectLst/>
            </p:spPr>
          </p:pic>
          <p:pic>
            <p:nvPicPr>
              <p:cNvPr id="574" name="E:\Object_Datasets_good\garfield_good\image_0189.jpg" descr="E:\Object_Datasets_good\garfield_good\image_0189.jpg"/>
              <p:cNvPicPr>
                <a:picLocks noChangeAspect="1"/>
              </p:cNvPicPr>
              <p:nvPr/>
            </p:nvPicPr>
            <p:blipFill>
              <a:blip r:embed="rId61"/>
              <a:stretch>
                <a:fillRect/>
              </a:stretch>
            </p:blipFill>
            <p:spPr>
              <a:xfrm flipH="1">
                <a:off x="-1" y="5004625"/>
                <a:ext cx="396657" cy="501796"/>
              </a:xfrm>
              <a:prstGeom prst="rect">
                <a:avLst/>
              </a:prstGeom>
              <a:ln w="12700" cap="flat">
                <a:noFill/>
                <a:miter lim="400000"/>
              </a:ln>
              <a:effectLst/>
            </p:spPr>
          </p:pic>
          <p:pic>
            <p:nvPicPr>
              <p:cNvPr id="575" name="E:\Object_Datasets_good\gramophone_good\image_0003.jpg" descr="E:\Object_Datasets_good\gramophone_good\image_0003.jpg"/>
              <p:cNvPicPr>
                <a:picLocks noChangeAspect="1"/>
              </p:cNvPicPr>
              <p:nvPr/>
            </p:nvPicPr>
            <p:blipFill>
              <a:blip r:embed="rId62"/>
              <a:stretch>
                <a:fillRect/>
              </a:stretch>
            </p:blipFill>
            <p:spPr>
              <a:xfrm flipH="1">
                <a:off x="6100513" y="2398050"/>
                <a:ext cx="410170" cy="449527"/>
              </a:xfrm>
              <a:prstGeom prst="rect">
                <a:avLst/>
              </a:prstGeom>
              <a:ln w="12700" cap="flat">
                <a:noFill/>
                <a:miter lim="400000"/>
              </a:ln>
              <a:effectLst/>
            </p:spPr>
          </p:pic>
          <p:pic>
            <p:nvPicPr>
              <p:cNvPr id="576" name="E:\Object_Datasets_good\grand-piano_good\image_0025.jpg" descr="E:\Object_Datasets_good\grand-piano_good\image_0025.jpg"/>
              <p:cNvPicPr>
                <a:picLocks noChangeAspect="1"/>
              </p:cNvPicPr>
              <p:nvPr/>
            </p:nvPicPr>
            <p:blipFill>
              <a:blip r:embed="rId63"/>
              <a:stretch>
                <a:fillRect/>
              </a:stretch>
            </p:blipFill>
            <p:spPr>
              <a:xfrm flipH="1">
                <a:off x="6314566" y="312789"/>
                <a:ext cx="388993" cy="358605"/>
              </a:xfrm>
              <a:prstGeom prst="rect">
                <a:avLst/>
              </a:prstGeom>
              <a:ln w="12700" cap="flat">
                <a:noFill/>
                <a:miter lim="400000"/>
              </a:ln>
              <a:effectLst/>
            </p:spPr>
          </p:pic>
          <p:pic>
            <p:nvPicPr>
              <p:cNvPr id="577" name="E:\Object_Datasets_good\headphone_good\image_0006.jpg" descr="E:\Object_Datasets_good\headphone_good\image_0006.jpg"/>
              <p:cNvPicPr>
                <a:picLocks noChangeAspect="1"/>
              </p:cNvPicPr>
              <p:nvPr/>
            </p:nvPicPr>
            <p:blipFill>
              <a:blip r:embed="rId64">
                <a:extLst>
                  <a:ext uri="{28A0092B-C50C-407E-A947-70E740481C1C}">
                    <a14:useLocalDpi xmlns:a14="http://schemas.microsoft.com/office/drawing/2010/main"/>
                  </a:ext>
                </a:extLst>
              </a:blip>
              <a:srcRect/>
              <a:stretch>
                <a:fillRect/>
              </a:stretch>
            </p:blipFill>
            <p:spPr>
              <a:xfrm flipH="1">
                <a:off x="6421593" y="1876735"/>
                <a:ext cx="343398" cy="443718"/>
              </a:xfrm>
              <a:prstGeom prst="rect">
                <a:avLst/>
              </a:prstGeom>
              <a:ln w="12700" cap="flat">
                <a:noFill/>
                <a:miter lim="400000"/>
              </a:ln>
              <a:effectLst/>
            </p:spPr>
          </p:pic>
          <p:pic>
            <p:nvPicPr>
              <p:cNvPr id="578" name="E:\Object_Datasets_good\joshua-tree_good\image_0168.jpg" descr="E:\Object_Datasets_good\joshua-tree_good\image_0168.jpg"/>
              <p:cNvPicPr>
                <a:picLocks noChangeAspect="1"/>
              </p:cNvPicPr>
              <p:nvPr/>
            </p:nvPicPr>
            <p:blipFill>
              <a:blip r:embed="rId65"/>
              <a:stretch>
                <a:fillRect/>
              </a:stretch>
            </p:blipFill>
            <p:spPr>
              <a:xfrm flipH="1">
                <a:off x="6956726" y="-1"/>
                <a:ext cx="363271" cy="492117"/>
              </a:xfrm>
              <a:prstGeom prst="rect">
                <a:avLst/>
              </a:prstGeom>
              <a:ln w="12700" cap="flat">
                <a:noFill/>
                <a:miter lim="400000"/>
              </a:ln>
              <a:effectLst/>
            </p:spPr>
          </p:pic>
          <p:pic>
            <p:nvPicPr>
              <p:cNvPr id="579" name="E:\Object_Datasets_good\ketch_good\image_0399.jpg" descr="E:\Object_Datasets_good\ketch_good\image_0399.jpg"/>
              <p:cNvPicPr>
                <a:picLocks noChangeAspect="1"/>
              </p:cNvPicPr>
              <p:nvPr/>
            </p:nvPicPr>
            <p:blipFill>
              <a:blip r:embed="rId66"/>
              <a:stretch>
                <a:fillRect/>
              </a:stretch>
            </p:blipFill>
            <p:spPr>
              <a:xfrm flipH="1">
                <a:off x="6207538" y="3961995"/>
                <a:ext cx="224994" cy="328892"/>
              </a:xfrm>
              <a:prstGeom prst="rect">
                <a:avLst/>
              </a:prstGeom>
              <a:ln w="12700" cap="flat">
                <a:noFill/>
                <a:miter lim="400000"/>
              </a:ln>
              <a:effectLst/>
            </p:spPr>
          </p:pic>
          <p:pic>
            <p:nvPicPr>
              <p:cNvPr id="580" name="E:\Object_Datasets_good\lamp_good\image_0268.jpg" descr="E:\Object_Datasets_good\lamp_good\image_0268.jpg"/>
              <p:cNvPicPr>
                <a:picLocks noChangeAspect="1"/>
              </p:cNvPicPr>
              <p:nvPr/>
            </p:nvPicPr>
            <p:blipFill>
              <a:blip r:embed="rId67"/>
              <a:stretch>
                <a:fillRect/>
              </a:stretch>
            </p:blipFill>
            <p:spPr>
              <a:xfrm>
                <a:off x="8455097" y="521315"/>
                <a:ext cx="322508" cy="433734"/>
              </a:xfrm>
              <a:prstGeom prst="rect">
                <a:avLst/>
              </a:prstGeom>
              <a:ln w="12700" cap="flat">
                <a:noFill/>
                <a:miter lim="400000"/>
              </a:ln>
              <a:effectLst/>
            </p:spPr>
          </p:pic>
          <p:pic>
            <p:nvPicPr>
              <p:cNvPr id="581" name="E:\Object_Datasets_good\laptop_good\image_0146.jpg" descr="E:\Object_Datasets_good\laptop_good\image_0146.jpg"/>
              <p:cNvPicPr>
                <a:picLocks noChangeAspect="1"/>
              </p:cNvPicPr>
              <p:nvPr/>
            </p:nvPicPr>
            <p:blipFill>
              <a:blip r:embed="rId68"/>
              <a:stretch>
                <a:fillRect/>
              </a:stretch>
            </p:blipFill>
            <p:spPr>
              <a:xfrm>
                <a:off x="5458353" y="2189524"/>
                <a:ext cx="404918" cy="409407"/>
              </a:xfrm>
              <a:prstGeom prst="rect">
                <a:avLst/>
              </a:prstGeom>
              <a:ln w="12700" cap="flat">
                <a:noFill/>
                <a:miter lim="400000"/>
              </a:ln>
              <a:effectLst/>
            </p:spPr>
          </p:pic>
          <p:pic>
            <p:nvPicPr>
              <p:cNvPr id="582" name="E:\Object_Datasets_good\lotus_good\image_0002.jpg" descr="E:\Object_Datasets_good\lotus_good\image_0002.jpg"/>
              <p:cNvPicPr>
                <a:picLocks noChangeAspect="1"/>
              </p:cNvPicPr>
              <p:nvPr/>
            </p:nvPicPr>
            <p:blipFill>
              <a:blip r:embed="rId69"/>
              <a:stretch>
                <a:fillRect/>
              </a:stretch>
            </p:blipFill>
            <p:spPr>
              <a:xfrm>
                <a:off x="6956726" y="5213151"/>
                <a:ext cx="386367" cy="475094"/>
              </a:xfrm>
              <a:prstGeom prst="rect">
                <a:avLst/>
              </a:prstGeom>
              <a:ln w="12700" cap="flat">
                <a:noFill/>
                <a:miter lim="400000"/>
              </a:ln>
              <a:effectLst/>
            </p:spPr>
          </p:pic>
          <p:pic>
            <p:nvPicPr>
              <p:cNvPr id="583" name="E:\Object_Datasets_good\mandolin_good\image_0129.jpg" descr="E:\Object_Datasets_good\mandolin_good\image_0129.jpg"/>
              <p:cNvPicPr>
                <a:picLocks noChangeAspect="1"/>
              </p:cNvPicPr>
              <p:nvPr/>
            </p:nvPicPr>
            <p:blipFill>
              <a:blip r:embed="rId70"/>
              <a:stretch>
                <a:fillRect/>
              </a:stretch>
            </p:blipFill>
            <p:spPr>
              <a:xfrm>
                <a:off x="5886460" y="625578"/>
                <a:ext cx="244021" cy="450418"/>
              </a:xfrm>
              <a:prstGeom prst="rect">
                <a:avLst/>
              </a:prstGeom>
              <a:ln w="12700" cap="flat">
                <a:noFill/>
                <a:miter lim="400000"/>
              </a:ln>
              <a:effectLst/>
            </p:spPr>
          </p:pic>
          <p:pic>
            <p:nvPicPr>
              <p:cNvPr id="584" name="E:\Object_Datasets_good\menorah_good\image_0071.jpg" descr="E:\Object_Datasets_good\menorah_good\image_0071.jpg"/>
              <p:cNvPicPr>
                <a:picLocks noChangeAspect="1"/>
              </p:cNvPicPr>
              <p:nvPr/>
            </p:nvPicPr>
            <p:blipFill>
              <a:blip r:embed="rId71">
                <a:extLst>
                  <a:ext uri="{28A0092B-C50C-407E-A947-70E740481C1C}">
                    <a14:useLocalDpi xmlns:a14="http://schemas.microsoft.com/office/drawing/2010/main"/>
                  </a:ext>
                </a:extLst>
              </a:blip>
              <a:srcRect/>
              <a:stretch>
                <a:fillRect/>
              </a:stretch>
            </p:blipFill>
            <p:spPr>
              <a:xfrm>
                <a:off x="5672406" y="4066258"/>
                <a:ext cx="302529" cy="450418"/>
              </a:xfrm>
              <a:prstGeom prst="rect">
                <a:avLst/>
              </a:prstGeom>
              <a:ln w="12700" cap="flat">
                <a:noFill/>
                <a:miter lim="400000"/>
              </a:ln>
              <a:effectLst/>
            </p:spPr>
          </p:pic>
          <p:pic>
            <p:nvPicPr>
              <p:cNvPr id="585" name="E:\Object_Datasets_good\metronome_good\image_0006.jpg" descr="E:\Object_Datasets_good\metronome_good\image_0006.jpg"/>
              <p:cNvPicPr>
                <a:picLocks noChangeAspect="1"/>
              </p:cNvPicPr>
              <p:nvPr/>
            </p:nvPicPr>
            <p:blipFill>
              <a:blip r:embed="rId72"/>
              <a:stretch>
                <a:fillRect/>
              </a:stretch>
            </p:blipFill>
            <p:spPr>
              <a:xfrm>
                <a:off x="7919965" y="2815101"/>
                <a:ext cx="342486" cy="431303"/>
              </a:xfrm>
              <a:prstGeom prst="rect">
                <a:avLst/>
              </a:prstGeom>
              <a:ln w="12700" cap="flat">
                <a:noFill/>
                <a:miter lim="400000"/>
              </a:ln>
              <a:effectLst/>
            </p:spPr>
          </p:pic>
          <p:pic>
            <p:nvPicPr>
              <p:cNvPr id="586" name="E:\Object_Datasets_good\minaret_good\image_0014.jpg" descr="E:\Object_Datasets_good\minaret_good\image_0014.jpg"/>
              <p:cNvPicPr>
                <a:picLocks noChangeAspect="1"/>
              </p:cNvPicPr>
              <p:nvPr/>
            </p:nvPicPr>
            <p:blipFill>
              <a:blip r:embed="rId73"/>
              <a:stretch>
                <a:fillRect/>
              </a:stretch>
            </p:blipFill>
            <p:spPr>
              <a:xfrm>
                <a:off x="5672406" y="3544942"/>
                <a:ext cx="333924" cy="433735"/>
              </a:xfrm>
              <a:prstGeom prst="rect">
                <a:avLst/>
              </a:prstGeom>
              <a:ln w="12700" cap="flat">
                <a:noFill/>
                <a:miter lim="400000"/>
              </a:ln>
              <a:effectLst/>
            </p:spPr>
          </p:pic>
          <p:pic>
            <p:nvPicPr>
              <p:cNvPr id="587" name="E:\Object_Datasets_good\nautilus_good\image_0086.jpg" descr="E:\Object_Datasets_good\nautilus_good\image_0086.jpg"/>
              <p:cNvPicPr>
                <a:picLocks noChangeAspect="1"/>
              </p:cNvPicPr>
              <p:nvPr/>
            </p:nvPicPr>
            <p:blipFill>
              <a:blip r:embed="rId74"/>
              <a:stretch>
                <a:fillRect/>
              </a:stretch>
            </p:blipFill>
            <p:spPr>
              <a:xfrm>
                <a:off x="7705912" y="4691836"/>
                <a:ext cx="341772" cy="350673"/>
              </a:xfrm>
              <a:prstGeom prst="rect">
                <a:avLst/>
              </a:prstGeom>
              <a:ln w="12700" cap="flat">
                <a:noFill/>
                <a:miter lim="400000"/>
              </a:ln>
              <a:effectLst/>
            </p:spPr>
          </p:pic>
          <p:pic>
            <p:nvPicPr>
              <p:cNvPr id="588" name="E:\Object_Datasets_good\pagoda_good\image_0023.jpg" descr="E:\Object_Datasets_good\pagoda_good\image_0023.jpg"/>
              <p:cNvPicPr>
                <a:picLocks noChangeAspect="1"/>
              </p:cNvPicPr>
              <p:nvPr/>
            </p:nvPicPr>
            <p:blipFill>
              <a:blip r:embed="rId75"/>
              <a:stretch>
                <a:fillRect/>
              </a:stretch>
            </p:blipFill>
            <p:spPr>
              <a:xfrm>
                <a:off x="7277804" y="3232155"/>
                <a:ext cx="500886" cy="324954"/>
              </a:xfrm>
              <a:prstGeom prst="rect">
                <a:avLst/>
              </a:prstGeom>
              <a:ln w="12700" cap="flat">
                <a:noFill/>
                <a:miter lim="400000"/>
              </a:ln>
              <a:effectLst/>
            </p:spPr>
          </p:pic>
          <p:pic>
            <p:nvPicPr>
              <p:cNvPr id="589" name="E:\Object_Datasets_good\pizza_good\image_0111.jpg" descr="E:\Object_Datasets_good\pizza_good\image_0111.jpg"/>
              <p:cNvPicPr>
                <a:picLocks noChangeAspect="1"/>
              </p:cNvPicPr>
              <p:nvPr/>
            </p:nvPicPr>
            <p:blipFill>
              <a:blip r:embed="rId76"/>
              <a:stretch>
                <a:fillRect/>
              </a:stretch>
            </p:blipFill>
            <p:spPr>
              <a:xfrm>
                <a:off x="6635646" y="3127891"/>
                <a:ext cx="359611" cy="339899"/>
              </a:xfrm>
              <a:prstGeom prst="rect">
                <a:avLst/>
              </a:prstGeom>
              <a:ln w="12700" cap="flat">
                <a:noFill/>
                <a:miter lim="400000"/>
              </a:ln>
              <a:effectLst/>
            </p:spPr>
          </p:pic>
          <p:pic>
            <p:nvPicPr>
              <p:cNvPr id="590" name="E:\Object_Datasets_good\pyramid_good\image_0003.jpg" descr="E:\Object_Datasets_good\pyramid_good\image_0003.jpg"/>
              <p:cNvPicPr>
                <a:picLocks noChangeAspect="1"/>
              </p:cNvPicPr>
              <p:nvPr/>
            </p:nvPicPr>
            <p:blipFill>
              <a:blip r:embed="rId77"/>
              <a:stretch>
                <a:fillRect/>
              </a:stretch>
            </p:blipFill>
            <p:spPr>
              <a:xfrm>
                <a:off x="8348070" y="2085260"/>
                <a:ext cx="428106" cy="286724"/>
              </a:xfrm>
              <a:prstGeom prst="rect">
                <a:avLst/>
              </a:prstGeom>
              <a:ln w="12700" cap="flat">
                <a:noFill/>
                <a:miter lim="400000"/>
              </a:ln>
              <a:effectLst/>
            </p:spPr>
          </p:pic>
          <p:pic>
            <p:nvPicPr>
              <p:cNvPr id="591" name="E:\Object_Datasets_good\revolver_good\image_0001.jpg" descr="E:\Object_Datasets_good\revolver_good\image_0001.jpg"/>
              <p:cNvPicPr>
                <a:picLocks noChangeAspect="1"/>
              </p:cNvPicPr>
              <p:nvPr/>
            </p:nvPicPr>
            <p:blipFill>
              <a:blip r:embed="rId78"/>
              <a:stretch>
                <a:fillRect/>
              </a:stretch>
            </p:blipFill>
            <p:spPr>
              <a:xfrm>
                <a:off x="7705912" y="729840"/>
                <a:ext cx="479481" cy="241197"/>
              </a:xfrm>
              <a:prstGeom prst="rect">
                <a:avLst/>
              </a:prstGeom>
              <a:ln w="12700" cap="flat">
                <a:noFill/>
                <a:miter lim="400000"/>
              </a:ln>
              <a:effectLst/>
            </p:spPr>
          </p:pic>
          <p:pic>
            <p:nvPicPr>
              <p:cNvPr id="592" name="E:\Object_Datasets_good\saxophone_good\image_0045.jpg" descr="E:\Object_Datasets_good\saxophone_good\image_0045.jpg"/>
              <p:cNvPicPr>
                <a:picLocks noChangeAspect="1"/>
              </p:cNvPicPr>
              <p:nvPr/>
            </p:nvPicPr>
            <p:blipFill>
              <a:blip r:embed="rId79"/>
              <a:stretch>
                <a:fillRect/>
              </a:stretch>
            </p:blipFill>
            <p:spPr>
              <a:xfrm>
                <a:off x="6207538" y="1146893"/>
                <a:ext cx="339275" cy="380214"/>
              </a:xfrm>
              <a:prstGeom prst="rect">
                <a:avLst/>
              </a:prstGeom>
              <a:ln w="12700" cap="flat">
                <a:noFill/>
                <a:miter lim="400000"/>
              </a:ln>
              <a:effectLst/>
            </p:spPr>
          </p:pic>
          <p:pic>
            <p:nvPicPr>
              <p:cNvPr id="593" name="E:\Object_Datasets_good\schooner_good\image_0011.jpg" descr="E:\Object_Datasets_good\schooner_good\image_0011.jpg"/>
              <p:cNvPicPr>
                <a:picLocks noChangeAspect="1"/>
              </p:cNvPicPr>
              <p:nvPr/>
            </p:nvPicPr>
            <p:blipFill>
              <a:blip r:embed="rId80"/>
              <a:stretch>
                <a:fillRect/>
              </a:stretch>
            </p:blipFill>
            <p:spPr>
              <a:xfrm>
                <a:off x="5458353" y="2815101"/>
                <a:ext cx="352832" cy="401067"/>
              </a:xfrm>
              <a:prstGeom prst="rect">
                <a:avLst/>
              </a:prstGeom>
              <a:ln w="12700" cap="flat">
                <a:noFill/>
                <a:miter lim="400000"/>
              </a:ln>
              <a:effectLst/>
            </p:spPr>
          </p:pic>
          <p:pic>
            <p:nvPicPr>
              <p:cNvPr id="594" name="E:\Object_Datasets_good\skeleton_good\image_0238.jpg" descr="E:\Object_Datasets_good\skeleton_good\image_0238.jpg"/>
              <p:cNvPicPr>
                <a:picLocks noChangeAspect="1"/>
              </p:cNvPicPr>
              <p:nvPr/>
            </p:nvPicPr>
            <p:blipFill>
              <a:blip r:embed="rId81"/>
              <a:stretch>
                <a:fillRect/>
              </a:stretch>
            </p:blipFill>
            <p:spPr>
              <a:xfrm>
                <a:off x="7812937" y="4170521"/>
                <a:ext cx="371740" cy="485520"/>
              </a:xfrm>
              <a:prstGeom prst="rect">
                <a:avLst/>
              </a:prstGeom>
              <a:ln w="12700" cap="flat">
                <a:noFill/>
                <a:miter lim="400000"/>
              </a:ln>
              <a:effectLst/>
            </p:spPr>
          </p:pic>
        </p:grpSp>
        <p:pic>
          <p:nvPicPr>
            <p:cNvPr id="596" name="E:\Object_Datasets_good\wheelchair_good\image_0004.jpg" descr="E:\Object_Datasets_good\wheelchair_good\image_0004.jpg"/>
            <p:cNvPicPr>
              <a:picLocks noChangeAspect="1"/>
            </p:cNvPicPr>
            <p:nvPr/>
          </p:nvPicPr>
          <p:blipFill>
            <a:blip r:embed="rId82"/>
            <a:stretch>
              <a:fillRect/>
            </a:stretch>
          </p:blipFill>
          <p:spPr>
            <a:xfrm>
              <a:off x="4919224" y="5982841"/>
              <a:ext cx="459794" cy="412706"/>
            </a:xfrm>
            <a:prstGeom prst="rect">
              <a:avLst/>
            </a:prstGeom>
            <a:ln w="12700" cap="flat">
              <a:noFill/>
              <a:miter lim="400000"/>
            </a:ln>
            <a:effectLst/>
          </p:spPr>
        </p:pic>
        <p:grpSp>
          <p:nvGrpSpPr>
            <p:cNvPr id="599" name="Group"/>
            <p:cNvGrpSpPr/>
            <p:nvPr/>
          </p:nvGrpSpPr>
          <p:grpSpPr>
            <a:xfrm>
              <a:off x="2346049" y="3035737"/>
              <a:ext cx="2041368" cy="1700679"/>
              <a:chOff x="0" y="0"/>
              <a:chExt cx="2041367" cy="1700678"/>
            </a:xfrm>
          </p:grpSpPr>
          <p:sp>
            <p:nvSpPr>
              <p:cNvPr id="597" name="Trail Bike"/>
              <p:cNvSpPr txBox="1"/>
              <p:nvPr/>
            </p:nvSpPr>
            <p:spPr>
              <a:xfrm>
                <a:off x="0" y="0"/>
                <a:ext cx="1417159" cy="502310"/>
              </a:xfrm>
              <a:prstGeom prst="rect">
                <a:avLst/>
              </a:prstGeom>
              <a:solidFill>
                <a:srgbClr val="FFFFFF">
                  <a:alpha val="70979"/>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1300480">
                  <a:defRPr sz="1800">
                    <a:latin typeface="Calibri"/>
                    <a:ea typeface="Calibri"/>
                    <a:cs typeface="Calibri"/>
                    <a:sym typeface="Calibri"/>
                  </a:defRPr>
                </a:lvl1pPr>
              </a:lstStyle>
              <a:p>
                <a:r>
                  <a:rPr sz="1266"/>
                  <a:t>Trail Bike</a:t>
                </a:r>
              </a:p>
            </p:txBody>
          </p:sp>
          <p:pic>
            <p:nvPicPr>
              <p:cNvPr id="598" name="image.png" descr="image.png"/>
              <p:cNvPicPr>
                <a:picLocks noChangeAspect="1"/>
              </p:cNvPicPr>
              <p:nvPr/>
            </p:nvPicPr>
            <p:blipFill>
              <a:blip r:embed="rId83"/>
              <a:stretch>
                <a:fillRect/>
              </a:stretch>
            </p:blipFill>
            <p:spPr>
              <a:xfrm>
                <a:off x="43897" y="499281"/>
                <a:ext cx="1997471" cy="1201398"/>
              </a:xfrm>
              <a:prstGeom prst="rect">
                <a:avLst/>
              </a:prstGeom>
              <a:ln w="38100" cap="flat">
                <a:solidFill>
                  <a:srgbClr val="FFFFFF"/>
                </a:solidFill>
                <a:prstDash val="solid"/>
                <a:round/>
              </a:ln>
              <a:effectLst/>
            </p:spPr>
          </p:pic>
        </p:grpSp>
        <p:grpSp>
          <p:nvGrpSpPr>
            <p:cNvPr id="602" name="Group"/>
            <p:cNvGrpSpPr/>
            <p:nvPr/>
          </p:nvGrpSpPr>
          <p:grpSpPr>
            <a:xfrm>
              <a:off x="930664" y="1728376"/>
              <a:ext cx="1728377" cy="1836400"/>
              <a:chOff x="0" y="0"/>
              <a:chExt cx="1728376" cy="1836399"/>
            </a:xfrm>
          </p:grpSpPr>
          <p:pic>
            <p:nvPicPr>
              <p:cNvPr id="600" name="image.png" descr="image.png"/>
              <p:cNvPicPr>
                <a:picLocks noChangeAspect="1"/>
              </p:cNvPicPr>
              <p:nvPr/>
            </p:nvPicPr>
            <p:blipFill>
              <a:blip r:embed="rId84"/>
              <a:stretch>
                <a:fillRect/>
              </a:stretch>
            </p:blipFill>
            <p:spPr>
              <a:xfrm>
                <a:off x="-1" y="531434"/>
                <a:ext cx="1426802" cy="1304966"/>
              </a:xfrm>
              <a:prstGeom prst="rect">
                <a:avLst/>
              </a:prstGeom>
              <a:ln w="38100" cap="flat">
                <a:solidFill>
                  <a:srgbClr val="FFFFFF"/>
                </a:solidFill>
                <a:prstDash val="solid"/>
                <a:round/>
              </a:ln>
              <a:effectLst/>
            </p:spPr>
          </p:pic>
          <p:sp>
            <p:nvSpPr>
              <p:cNvPr id="601" name="Motorbike"/>
              <p:cNvSpPr txBox="1"/>
              <p:nvPr/>
            </p:nvSpPr>
            <p:spPr>
              <a:xfrm>
                <a:off x="0" y="0"/>
                <a:ext cx="1728377" cy="502310"/>
              </a:xfrm>
              <a:prstGeom prst="rect">
                <a:avLst/>
              </a:prstGeom>
              <a:solidFill>
                <a:srgbClr val="FFFFFF">
                  <a:alpha val="70979"/>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1300480">
                  <a:defRPr sz="1800">
                    <a:latin typeface="Calibri"/>
                    <a:ea typeface="Calibri"/>
                    <a:cs typeface="Calibri"/>
                    <a:sym typeface="Calibri"/>
                  </a:defRPr>
                </a:lvl1pPr>
              </a:lstStyle>
              <a:p>
                <a:r>
                  <a:rPr sz="1266"/>
                  <a:t>Motorbike</a:t>
                </a:r>
              </a:p>
            </p:txBody>
          </p:sp>
        </p:grpSp>
        <p:sp>
          <p:nvSpPr>
            <p:cNvPr id="603" name="Moped"/>
            <p:cNvSpPr txBox="1"/>
            <p:nvPr/>
          </p:nvSpPr>
          <p:spPr>
            <a:xfrm>
              <a:off x="2611953" y="664759"/>
              <a:ext cx="1243656" cy="502311"/>
            </a:xfrm>
            <a:prstGeom prst="rect">
              <a:avLst/>
            </a:prstGeom>
            <a:solidFill>
              <a:srgbClr val="FFFFFF">
                <a:alpha val="70979"/>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1300480">
                <a:defRPr sz="1800">
                  <a:latin typeface="Calibri"/>
                  <a:ea typeface="Calibri"/>
                  <a:cs typeface="Calibri"/>
                  <a:sym typeface="Calibri"/>
                </a:defRPr>
              </a:lvl1pPr>
            </a:lstStyle>
            <a:p>
              <a:r>
                <a:rPr sz="1266"/>
                <a:t>Moped</a:t>
              </a:r>
            </a:p>
          </p:txBody>
        </p:sp>
        <p:grpSp>
          <p:nvGrpSpPr>
            <p:cNvPr id="606" name="Group"/>
            <p:cNvGrpSpPr/>
            <p:nvPr/>
          </p:nvGrpSpPr>
          <p:grpSpPr>
            <a:xfrm>
              <a:off x="4074425" y="2121692"/>
              <a:ext cx="2041369" cy="1778235"/>
              <a:chOff x="0" y="0"/>
              <a:chExt cx="2041367" cy="1778233"/>
            </a:xfrm>
          </p:grpSpPr>
          <p:sp>
            <p:nvSpPr>
              <p:cNvPr id="604" name="Go-cart"/>
              <p:cNvSpPr txBox="1"/>
              <p:nvPr/>
            </p:nvSpPr>
            <p:spPr>
              <a:xfrm>
                <a:off x="0" y="-1"/>
                <a:ext cx="1376498" cy="502311"/>
              </a:xfrm>
              <a:prstGeom prst="rect">
                <a:avLst/>
              </a:prstGeom>
              <a:solidFill>
                <a:srgbClr val="FFFFFF">
                  <a:alpha val="70979"/>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1300480">
                  <a:defRPr sz="1800">
                    <a:latin typeface="Calibri"/>
                    <a:ea typeface="Calibri"/>
                    <a:cs typeface="Calibri"/>
                    <a:sym typeface="Calibri"/>
                  </a:defRPr>
                </a:lvl1pPr>
              </a:lstStyle>
              <a:p>
                <a:r>
                  <a:rPr sz="1266"/>
                  <a:t>Go-cart</a:t>
                </a:r>
              </a:p>
            </p:txBody>
          </p:sp>
          <p:pic>
            <p:nvPicPr>
              <p:cNvPr id="605" name="image.png" descr="image.png"/>
              <p:cNvPicPr>
                <a:picLocks noChangeAspect="1"/>
              </p:cNvPicPr>
              <p:nvPr/>
            </p:nvPicPr>
            <p:blipFill>
              <a:blip r:embed="rId85"/>
              <a:stretch>
                <a:fillRect/>
              </a:stretch>
            </p:blipFill>
            <p:spPr>
              <a:xfrm>
                <a:off x="46757" y="448454"/>
                <a:ext cx="1994611" cy="1329780"/>
              </a:xfrm>
              <a:prstGeom prst="rect">
                <a:avLst/>
              </a:prstGeom>
              <a:ln w="38100" cap="flat">
                <a:solidFill>
                  <a:srgbClr val="FFFFFF"/>
                </a:solidFill>
                <a:prstDash val="solid"/>
                <a:round/>
              </a:ln>
              <a:effectLst/>
            </p:spPr>
          </p:pic>
        </p:grpSp>
        <p:grpSp>
          <p:nvGrpSpPr>
            <p:cNvPr id="609" name="Group"/>
            <p:cNvGrpSpPr/>
            <p:nvPr/>
          </p:nvGrpSpPr>
          <p:grpSpPr>
            <a:xfrm>
              <a:off x="4786272" y="4254465"/>
              <a:ext cx="1642513" cy="1542798"/>
              <a:chOff x="0" y="0"/>
              <a:chExt cx="1642511" cy="1542797"/>
            </a:xfrm>
          </p:grpSpPr>
          <p:pic>
            <p:nvPicPr>
              <p:cNvPr id="607" name="E:\Object_Datasets_good\helicopter_good\image_0354.jpg" descr="E:\Object_Datasets_good\helicopter_good\image_0354.jpg"/>
              <p:cNvPicPr>
                <a:picLocks noChangeAspect="1"/>
              </p:cNvPicPr>
              <p:nvPr/>
            </p:nvPicPr>
            <p:blipFill>
              <a:blip r:embed="rId86">
                <a:extLst>
                  <a:ext uri="{28A0092B-C50C-407E-A947-70E740481C1C}">
                    <a14:useLocalDpi xmlns:a14="http://schemas.microsoft.com/office/drawing/2010/main"/>
                  </a:ext>
                </a:extLst>
              </a:blip>
              <a:srcRect/>
              <a:stretch>
                <a:fillRect/>
              </a:stretch>
            </p:blipFill>
            <p:spPr>
              <a:xfrm flipH="1">
                <a:off x="41639" y="477907"/>
                <a:ext cx="1467895" cy="1064891"/>
              </a:xfrm>
              <a:prstGeom prst="rect">
                <a:avLst/>
              </a:prstGeom>
              <a:ln w="38100" cap="flat">
                <a:solidFill>
                  <a:srgbClr val="FFFFFF"/>
                </a:solidFill>
                <a:prstDash val="solid"/>
                <a:round/>
              </a:ln>
              <a:effectLst/>
            </p:spPr>
          </p:pic>
          <p:sp>
            <p:nvSpPr>
              <p:cNvPr id="608" name="Helicopter"/>
              <p:cNvSpPr txBox="1"/>
              <p:nvPr/>
            </p:nvSpPr>
            <p:spPr>
              <a:xfrm>
                <a:off x="0" y="0"/>
                <a:ext cx="1642512" cy="502310"/>
              </a:xfrm>
              <a:prstGeom prst="rect">
                <a:avLst/>
              </a:prstGeom>
              <a:solidFill>
                <a:srgbClr val="FFFFFF">
                  <a:alpha val="70979"/>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1300480">
                  <a:defRPr sz="1800">
                    <a:latin typeface="Calibri"/>
                    <a:ea typeface="Calibri"/>
                    <a:cs typeface="Calibri"/>
                    <a:sym typeface="Calibri"/>
                  </a:defRPr>
                </a:lvl1pPr>
              </a:lstStyle>
              <a:p>
                <a:r>
                  <a:rPr sz="1266"/>
                  <a:t>Helicopter</a:t>
                </a:r>
              </a:p>
            </p:txBody>
          </p:sp>
        </p:grpSp>
        <p:grpSp>
          <p:nvGrpSpPr>
            <p:cNvPr id="612" name="Group"/>
            <p:cNvGrpSpPr/>
            <p:nvPr/>
          </p:nvGrpSpPr>
          <p:grpSpPr>
            <a:xfrm>
              <a:off x="531808" y="3855608"/>
              <a:ext cx="1595425" cy="1728378"/>
              <a:chOff x="0" y="0"/>
              <a:chExt cx="1595424" cy="1728376"/>
            </a:xfrm>
          </p:grpSpPr>
          <p:pic>
            <p:nvPicPr>
              <p:cNvPr id="610" name="image.png" descr="image.png"/>
              <p:cNvPicPr>
                <a:picLocks noChangeAspect="1"/>
              </p:cNvPicPr>
              <p:nvPr/>
            </p:nvPicPr>
            <p:blipFill>
              <a:blip r:embed="rId87"/>
              <a:stretch>
                <a:fillRect/>
              </a:stretch>
            </p:blipFill>
            <p:spPr>
              <a:xfrm>
                <a:off x="0" y="531808"/>
                <a:ext cx="1595425" cy="1196569"/>
              </a:xfrm>
              <a:prstGeom prst="rect">
                <a:avLst/>
              </a:prstGeom>
              <a:ln w="38100" cap="flat">
                <a:solidFill>
                  <a:srgbClr val="FFFFFF"/>
                </a:solidFill>
                <a:prstDash val="solid"/>
                <a:round/>
              </a:ln>
              <a:effectLst/>
            </p:spPr>
          </p:pic>
          <p:sp>
            <p:nvSpPr>
              <p:cNvPr id="611" name="Car, auto"/>
              <p:cNvSpPr txBox="1"/>
              <p:nvPr/>
            </p:nvSpPr>
            <p:spPr>
              <a:xfrm>
                <a:off x="-1" y="-1"/>
                <a:ext cx="1462474" cy="502311"/>
              </a:xfrm>
              <a:prstGeom prst="rect">
                <a:avLst/>
              </a:prstGeom>
              <a:solidFill>
                <a:srgbClr val="FFFFFF">
                  <a:alpha val="70979"/>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1300480">
                  <a:defRPr sz="1800">
                    <a:latin typeface="Calibri"/>
                    <a:ea typeface="Calibri"/>
                    <a:cs typeface="Calibri"/>
                    <a:sym typeface="Calibri"/>
                  </a:defRPr>
                </a:lvl1pPr>
              </a:lstStyle>
              <a:p>
                <a:r>
                  <a:rPr sz="1266"/>
                  <a:t>Car, auto</a:t>
                </a:r>
              </a:p>
            </p:txBody>
          </p:sp>
        </p:grpSp>
        <p:grpSp>
          <p:nvGrpSpPr>
            <p:cNvPr id="615" name="Group"/>
            <p:cNvGrpSpPr/>
            <p:nvPr/>
          </p:nvGrpSpPr>
          <p:grpSpPr>
            <a:xfrm>
              <a:off x="5849889" y="930664"/>
              <a:ext cx="1764385" cy="1595425"/>
              <a:chOff x="0" y="0"/>
              <a:chExt cx="1764384" cy="1595424"/>
            </a:xfrm>
          </p:grpSpPr>
          <p:pic>
            <p:nvPicPr>
              <p:cNvPr id="613" name="E:\Object_Datasets_good\bicycle_good\image_0060.jpg" descr="E:\Object_Datasets_good\bicycle_good\image_0060.jpg"/>
              <p:cNvPicPr>
                <a:picLocks noChangeAspect="1"/>
              </p:cNvPicPr>
              <p:nvPr/>
            </p:nvPicPr>
            <p:blipFill>
              <a:blip r:embed="rId88"/>
              <a:stretch>
                <a:fillRect/>
              </a:stretch>
            </p:blipFill>
            <p:spPr>
              <a:xfrm>
                <a:off x="0" y="531808"/>
                <a:ext cx="1764385" cy="1063617"/>
              </a:xfrm>
              <a:prstGeom prst="rect">
                <a:avLst/>
              </a:prstGeom>
              <a:ln w="38100" cap="flat">
                <a:solidFill>
                  <a:srgbClr val="FFFFFF"/>
                </a:solidFill>
                <a:prstDash val="solid"/>
                <a:round/>
              </a:ln>
              <a:effectLst/>
            </p:spPr>
          </p:pic>
          <p:sp>
            <p:nvSpPr>
              <p:cNvPr id="614" name="Bicycle"/>
              <p:cNvSpPr txBox="1"/>
              <p:nvPr/>
            </p:nvSpPr>
            <p:spPr>
              <a:xfrm>
                <a:off x="0" y="-1"/>
                <a:ext cx="1196762" cy="502311"/>
              </a:xfrm>
              <a:prstGeom prst="rect">
                <a:avLst/>
              </a:prstGeom>
              <a:solidFill>
                <a:srgbClr val="FFFFFF">
                  <a:alpha val="70979"/>
                </a:srgb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1300480">
                  <a:defRPr sz="1800">
                    <a:latin typeface="Calibri"/>
                    <a:ea typeface="Calibri"/>
                    <a:cs typeface="Calibri"/>
                    <a:sym typeface="Calibri"/>
                  </a:defRPr>
                </a:lvl1pPr>
              </a:lstStyle>
              <a:p>
                <a:r>
                  <a:rPr sz="1266"/>
                  <a:t>Bicycle</a:t>
                </a:r>
              </a:p>
            </p:txBody>
          </p:sp>
        </p:grpSp>
      </p:grpSp>
      <p:pic>
        <p:nvPicPr>
          <p:cNvPr id="617" name="logo_highres.png" descr="logo_highres.png">
            <a:hlinkClick r:id="" action="ppaction://hlinkshowjump?jump=nextslide"/>
          </p:cNvPr>
          <p:cNvPicPr>
            <a:picLocks noChangeAspect="1"/>
          </p:cNvPicPr>
          <p:nvPr/>
        </p:nvPicPr>
        <p:blipFill>
          <a:blip r:embed="rId89"/>
          <a:stretch>
            <a:fillRect/>
          </a:stretch>
        </p:blipFill>
        <p:spPr>
          <a:xfrm>
            <a:off x="3270631" y="-262229"/>
            <a:ext cx="5515818" cy="1714501"/>
          </a:xfrm>
          <a:prstGeom prst="rect">
            <a:avLst/>
          </a:prstGeom>
          <a:ln w="12700">
            <a:miter lim="400000"/>
          </a:ln>
        </p:spPr>
      </p:pic>
    </p:spTree>
    <p:extLst>
      <p:ext uri="{BB962C8B-B14F-4D97-AF65-F5344CB8AC3E}">
        <p14:creationId xmlns:p14="http://schemas.microsoft.com/office/powerpoint/2010/main" val="30183862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1" name="droppedImage.pdf" descr="droppedImage.pdf"/>
          <p:cNvPicPr>
            <a:picLocks noChangeAspect="1"/>
          </p:cNvPicPr>
          <p:nvPr/>
        </p:nvPicPr>
        <p:blipFill>
          <a:blip r:embed="rId2"/>
          <a:stretch>
            <a:fillRect/>
          </a:stretch>
        </p:blipFill>
        <p:spPr>
          <a:xfrm>
            <a:off x="8192748" y="410766"/>
            <a:ext cx="2412745" cy="6232922"/>
          </a:xfrm>
          <a:prstGeom prst="rect">
            <a:avLst/>
          </a:prstGeom>
          <a:ln w="12700">
            <a:miter lim="400000"/>
          </a:ln>
        </p:spPr>
      </p:pic>
      <p:pic>
        <p:nvPicPr>
          <p:cNvPr id="622" name="droppedImage.pdf" descr="droppedImage.pdf"/>
          <p:cNvPicPr>
            <a:picLocks noChangeAspect="1"/>
          </p:cNvPicPr>
          <p:nvPr/>
        </p:nvPicPr>
        <p:blipFill>
          <a:blip r:embed="rId3"/>
          <a:stretch>
            <a:fillRect/>
          </a:stretch>
        </p:blipFill>
        <p:spPr>
          <a:xfrm>
            <a:off x="2104430" y="3828415"/>
            <a:ext cx="6081117" cy="3092093"/>
          </a:xfrm>
          <a:prstGeom prst="rect">
            <a:avLst/>
          </a:prstGeom>
          <a:ln w="12700">
            <a:miter lim="400000"/>
          </a:ln>
        </p:spPr>
      </p:pic>
      <p:pic>
        <p:nvPicPr>
          <p:cNvPr id="623" name="droppedImage.pdf" descr="droppedImage.pdf"/>
          <p:cNvPicPr>
            <a:picLocks noChangeAspect="1"/>
          </p:cNvPicPr>
          <p:nvPr/>
        </p:nvPicPr>
        <p:blipFill>
          <a:blip r:embed="rId4"/>
          <a:stretch>
            <a:fillRect/>
          </a:stretch>
        </p:blipFill>
        <p:spPr>
          <a:xfrm>
            <a:off x="2631281" y="-73289"/>
            <a:ext cx="5027414" cy="3923835"/>
          </a:xfrm>
          <a:prstGeom prst="rect">
            <a:avLst/>
          </a:prstGeom>
          <a:ln w="12700">
            <a:miter lim="400000"/>
          </a:ln>
        </p:spPr>
      </p:pic>
    </p:spTree>
    <p:extLst>
      <p:ext uri="{BB962C8B-B14F-4D97-AF65-F5344CB8AC3E}">
        <p14:creationId xmlns:p14="http://schemas.microsoft.com/office/powerpoint/2010/main" val="388913832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droppedImage.pdf" descr="droppedImage.pdf">
            <a:extLst>
              <a:ext uri="{FF2B5EF4-FFF2-40B4-BE49-F238E27FC236}">
                <a16:creationId xmlns:a16="http://schemas.microsoft.com/office/drawing/2014/main" id="{6FC01C46-611F-E841-B159-BF0DEDAB6EC7}"/>
              </a:ext>
            </a:extLst>
          </p:cNvPr>
          <p:cNvPicPr>
            <a:picLocks noChangeAspect="1"/>
          </p:cNvPicPr>
          <p:nvPr/>
        </p:nvPicPr>
        <p:blipFill>
          <a:blip r:embed="rId3"/>
          <a:stretch>
            <a:fillRect/>
          </a:stretch>
        </p:blipFill>
        <p:spPr>
          <a:xfrm>
            <a:off x="0" y="844989"/>
            <a:ext cx="7065709" cy="6013011"/>
          </a:xfrm>
          <a:prstGeom prst="rect">
            <a:avLst/>
          </a:prstGeom>
          <a:ln w="12700">
            <a:miter lim="400000"/>
          </a:ln>
        </p:spPr>
      </p:pic>
      <p:sp>
        <p:nvSpPr>
          <p:cNvPr id="2" name="Title 1">
            <a:extLst>
              <a:ext uri="{FF2B5EF4-FFF2-40B4-BE49-F238E27FC236}">
                <a16:creationId xmlns:a16="http://schemas.microsoft.com/office/drawing/2014/main" id="{BA5F6844-974D-014C-8C97-FF873B050B50}"/>
              </a:ext>
            </a:extLst>
          </p:cNvPr>
          <p:cNvSpPr>
            <a:spLocks noGrp="1"/>
          </p:cNvSpPr>
          <p:nvPr>
            <p:ph type="title" idx="4294967295"/>
          </p:nvPr>
        </p:nvSpPr>
        <p:spPr>
          <a:xfrm>
            <a:off x="0" y="365125"/>
            <a:ext cx="10515600" cy="771525"/>
          </a:xfrm>
        </p:spPr>
        <p:txBody>
          <a:bodyPr/>
          <a:lstStyle/>
          <a:p>
            <a:r>
              <a:rPr lang="en-US" dirty="0"/>
              <a:t>Human Computer Interaction</a:t>
            </a:r>
          </a:p>
        </p:txBody>
      </p:sp>
      <p:sp>
        <p:nvSpPr>
          <p:cNvPr id="8" name="Rectangle 7">
            <a:extLst>
              <a:ext uri="{FF2B5EF4-FFF2-40B4-BE49-F238E27FC236}">
                <a16:creationId xmlns:a16="http://schemas.microsoft.com/office/drawing/2014/main" id="{25E56CCB-4D2F-764F-83C4-4B34C1750721}"/>
              </a:ext>
            </a:extLst>
          </p:cNvPr>
          <p:cNvSpPr/>
          <p:nvPr/>
        </p:nvSpPr>
        <p:spPr>
          <a:xfrm>
            <a:off x="7536873" y="1343115"/>
            <a:ext cx="4066309" cy="3046988"/>
          </a:xfrm>
          <a:prstGeom prst="rect">
            <a:avLst/>
          </a:prstGeom>
        </p:spPr>
        <p:txBody>
          <a:bodyPr wrap="square">
            <a:spAutoFit/>
          </a:bodyPr>
          <a:lstStyle/>
          <a:p>
            <a:r>
              <a:rPr lang="en-US" sz="3200" dirty="0" err="1"/>
              <a:t>VizWiz</a:t>
            </a:r>
            <a:r>
              <a:rPr lang="en-US" sz="3200" dirty="0"/>
              <a:t> - best paper award at UIST 2010-</a:t>
            </a:r>
          </a:p>
          <a:p>
            <a:r>
              <a:rPr lang="en-US" sz="3200" dirty="0"/>
              <a:t>Mobile service that aids bind uses with “visual questions” in near-</a:t>
            </a:r>
            <a:r>
              <a:rPr lang="en-US" sz="3200" dirty="0" err="1"/>
              <a:t>realtime</a:t>
            </a:r>
            <a:r>
              <a:rPr lang="en-US" sz="3200" dirty="0"/>
              <a:t> </a:t>
            </a:r>
          </a:p>
        </p:txBody>
      </p:sp>
      <p:sp>
        <p:nvSpPr>
          <p:cNvPr id="9" name="Rectangle 8">
            <a:extLst>
              <a:ext uri="{FF2B5EF4-FFF2-40B4-BE49-F238E27FC236}">
                <a16:creationId xmlns:a16="http://schemas.microsoft.com/office/drawing/2014/main" id="{B4C97EED-BFA2-B24B-B28F-A431D42C69AF}"/>
              </a:ext>
            </a:extLst>
          </p:cNvPr>
          <p:cNvSpPr/>
          <p:nvPr/>
        </p:nvSpPr>
        <p:spPr>
          <a:xfrm>
            <a:off x="6522027" y="5514885"/>
            <a:ext cx="5669973" cy="1077218"/>
          </a:xfrm>
          <a:prstGeom prst="rect">
            <a:avLst/>
          </a:prstGeom>
        </p:spPr>
        <p:txBody>
          <a:bodyPr wrap="square">
            <a:spAutoFit/>
          </a:bodyPr>
          <a:lstStyle/>
          <a:p>
            <a:pPr lvl="1"/>
            <a:r>
              <a:rPr lang="en-US" sz="3200" u="sng" dirty="0">
                <a:hlinkClick r:id="rId4"/>
              </a:rPr>
              <a:t>https://www.youtube.com/watch?v=EtfriMJQ0_M</a:t>
            </a:r>
          </a:p>
        </p:txBody>
      </p:sp>
    </p:spTree>
    <p:extLst>
      <p:ext uri="{BB962C8B-B14F-4D97-AF65-F5344CB8AC3E}">
        <p14:creationId xmlns:p14="http://schemas.microsoft.com/office/powerpoint/2010/main" val="6525661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6844-974D-014C-8C97-FF873B050B50}"/>
              </a:ext>
            </a:extLst>
          </p:cNvPr>
          <p:cNvSpPr>
            <a:spLocks noGrp="1"/>
          </p:cNvSpPr>
          <p:nvPr>
            <p:ph type="title"/>
          </p:nvPr>
        </p:nvSpPr>
        <p:spPr/>
        <p:txBody>
          <a:bodyPr/>
          <a:lstStyle/>
          <a:p>
            <a:r>
              <a:rPr lang="en-US" dirty="0"/>
              <a:t>Human Computer Interaction</a:t>
            </a:r>
          </a:p>
        </p:txBody>
      </p:sp>
      <p:sp>
        <p:nvSpPr>
          <p:cNvPr id="3" name="Content Placeholder 2">
            <a:extLst>
              <a:ext uri="{FF2B5EF4-FFF2-40B4-BE49-F238E27FC236}">
                <a16:creationId xmlns:a16="http://schemas.microsoft.com/office/drawing/2014/main" id="{7C6616FD-437C-3149-BEB4-F705DA9D68A2}"/>
              </a:ext>
            </a:extLst>
          </p:cNvPr>
          <p:cNvSpPr>
            <a:spLocks noGrp="1"/>
          </p:cNvSpPr>
          <p:nvPr>
            <p:ph idx="1"/>
          </p:nvPr>
        </p:nvSpPr>
        <p:spPr/>
        <p:txBody>
          <a:bodyPr/>
          <a:lstStyle/>
          <a:p>
            <a:r>
              <a:rPr lang="en-US" dirty="0"/>
              <a:t>Soylent - a Word Processor that is made of people http://</a:t>
            </a:r>
            <a:r>
              <a:rPr lang="en-US" dirty="0" err="1"/>
              <a:t>projects.csail.mit.edu</a:t>
            </a:r>
            <a:r>
              <a:rPr lang="en-US" dirty="0"/>
              <a:t>/</a:t>
            </a:r>
            <a:r>
              <a:rPr lang="en-US" dirty="0" err="1"/>
              <a:t>soylent</a:t>
            </a:r>
            <a:r>
              <a:rPr lang="en-US" dirty="0"/>
              <a:t>/</a:t>
            </a:r>
          </a:p>
          <a:p>
            <a:endParaRPr lang="en-US" dirty="0"/>
          </a:p>
          <a:p>
            <a:r>
              <a:rPr lang="en-US" dirty="0"/>
              <a:t>Uses workers on </a:t>
            </a:r>
            <a:r>
              <a:rPr lang="en-US" dirty="0" err="1"/>
              <a:t>MTurk</a:t>
            </a:r>
            <a:r>
              <a:rPr lang="en-US" dirty="0"/>
              <a:t> to perform several tasks</a:t>
            </a:r>
          </a:p>
          <a:p>
            <a:endParaRPr lang="en-US" dirty="0"/>
          </a:p>
          <a:p>
            <a:r>
              <a:rPr lang="en-US" dirty="0" err="1"/>
              <a:t>Shortn</a:t>
            </a:r>
            <a:r>
              <a:rPr lang="en-US" dirty="0"/>
              <a:t>: reduce the length of a paragraph</a:t>
            </a:r>
          </a:p>
          <a:p>
            <a:endParaRPr lang="en-US" dirty="0"/>
          </a:p>
          <a:p>
            <a:r>
              <a:rPr lang="en-US" dirty="0" err="1"/>
              <a:t>Crowdproof</a:t>
            </a:r>
            <a:r>
              <a:rPr lang="en-US" dirty="0"/>
              <a:t>: proofread and correct errors</a:t>
            </a:r>
          </a:p>
          <a:p>
            <a:endParaRPr lang="en-US" dirty="0"/>
          </a:p>
          <a:p>
            <a:r>
              <a:rPr lang="en-US" dirty="0"/>
              <a:t>The human macro: A natural language interface to making changes to a document</a:t>
            </a:r>
          </a:p>
          <a:p>
            <a:endParaRPr lang="en-US" dirty="0"/>
          </a:p>
          <a:p>
            <a:endParaRPr lang="en-US" dirty="0"/>
          </a:p>
        </p:txBody>
      </p:sp>
    </p:spTree>
    <p:extLst>
      <p:ext uri="{BB962C8B-B14F-4D97-AF65-F5344CB8AC3E}">
        <p14:creationId xmlns:p14="http://schemas.microsoft.com/office/powerpoint/2010/main" val="2489738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droppedImage.pdf" descr="droppedImage.pdf"/>
          <p:cNvPicPr>
            <a:picLocks noChangeAspect="1"/>
          </p:cNvPicPr>
          <p:nvPr/>
        </p:nvPicPr>
        <p:blipFill>
          <a:blip r:embed="rId2"/>
          <a:stretch>
            <a:fillRect/>
          </a:stretch>
        </p:blipFill>
        <p:spPr>
          <a:xfrm>
            <a:off x="3310270" y="0"/>
            <a:ext cx="5571460" cy="6490158"/>
          </a:xfrm>
          <a:prstGeom prst="rect">
            <a:avLst/>
          </a:prstGeom>
          <a:ln w="12700">
            <a:miter lim="400000"/>
          </a:ln>
        </p:spPr>
      </p:pic>
    </p:spTree>
    <p:extLst>
      <p:ext uri="{BB962C8B-B14F-4D97-AF65-F5344CB8AC3E}">
        <p14:creationId xmlns:p14="http://schemas.microsoft.com/office/powerpoint/2010/main" val="396232629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7DB5-5D1E-D942-8C95-B356BE0F5F64}"/>
              </a:ext>
            </a:extLst>
          </p:cNvPr>
          <p:cNvSpPr>
            <a:spLocks noGrp="1"/>
          </p:cNvSpPr>
          <p:nvPr>
            <p:ph type="title"/>
          </p:nvPr>
        </p:nvSpPr>
        <p:spPr/>
        <p:txBody>
          <a:bodyPr/>
          <a:lstStyle/>
          <a:p>
            <a:r>
              <a:rPr lang="en-US" dirty="0"/>
              <a:t>New Programming Languages Concepts</a:t>
            </a:r>
          </a:p>
        </p:txBody>
      </p:sp>
      <p:pic>
        <p:nvPicPr>
          <p:cNvPr id="3" name="sudo-make-make-a-sandwich.png" descr="sudo-make-make-a-sandwich.png">
            <a:extLst>
              <a:ext uri="{FF2B5EF4-FFF2-40B4-BE49-F238E27FC236}">
                <a16:creationId xmlns:a16="http://schemas.microsoft.com/office/drawing/2014/main" id="{3B87B5FA-D45D-7B49-A463-CBB980390C99}"/>
              </a:ext>
            </a:extLst>
          </p:cNvPr>
          <p:cNvPicPr>
            <a:picLocks noChangeAspect="1"/>
          </p:cNvPicPr>
          <p:nvPr/>
        </p:nvPicPr>
        <p:blipFill>
          <a:blip r:embed="rId2"/>
          <a:stretch>
            <a:fillRect/>
          </a:stretch>
        </p:blipFill>
        <p:spPr>
          <a:xfrm>
            <a:off x="3044032" y="1137177"/>
            <a:ext cx="6103935" cy="5069659"/>
          </a:xfrm>
          <a:prstGeom prst="rect">
            <a:avLst/>
          </a:prstGeom>
          <a:ln w="12700">
            <a:miter lim="400000"/>
          </a:ln>
        </p:spPr>
      </p:pic>
    </p:spTree>
    <p:extLst>
      <p:ext uri="{BB962C8B-B14F-4D97-AF65-F5344CB8AC3E}">
        <p14:creationId xmlns:p14="http://schemas.microsoft.com/office/powerpoint/2010/main" val="1365462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7DB5-5D1E-D942-8C95-B356BE0F5F64}"/>
              </a:ext>
            </a:extLst>
          </p:cNvPr>
          <p:cNvSpPr>
            <a:spLocks noGrp="1"/>
          </p:cNvSpPr>
          <p:nvPr>
            <p:ph type="title"/>
          </p:nvPr>
        </p:nvSpPr>
        <p:spPr/>
        <p:txBody>
          <a:bodyPr/>
          <a:lstStyle/>
          <a:p>
            <a:r>
              <a:rPr lang="en-US" dirty="0"/>
              <a:t>New Programming Languages Concepts</a:t>
            </a:r>
          </a:p>
        </p:txBody>
      </p:sp>
      <p:pic>
        <p:nvPicPr>
          <p:cNvPr id="4" name="droppedImage.pdf" descr="droppedImage.pdf">
            <a:extLst>
              <a:ext uri="{FF2B5EF4-FFF2-40B4-BE49-F238E27FC236}">
                <a16:creationId xmlns:a16="http://schemas.microsoft.com/office/drawing/2014/main" id="{946CD914-D978-5C44-8E96-A3DAEDEA2861}"/>
              </a:ext>
            </a:extLst>
          </p:cNvPr>
          <p:cNvPicPr>
            <a:picLocks noChangeAspect="1"/>
          </p:cNvPicPr>
          <p:nvPr/>
        </p:nvPicPr>
        <p:blipFill>
          <a:blip r:embed="rId3"/>
          <a:stretch>
            <a:fillRect/>
          </a:stretch>
        </p:blipFill>
        <p:spPr>
          <a:xfrm>
            <a:off x="1917930" y="1137177"/>
            <a:ext cx="8814039" cy="4769590"/>
          </a:xfrm>
          <a:prstGeom prst="rect">
            <a:avLst/>
          </a:prstGeom>
          <a:ln w="12700">
            <a:miter lim="400000"/>
          </a:ln>
        </p:spPr>
      </p:pic>
    </p:spTree>
    <p:extLst>
      <p:ext uri="{BB962C8B-B14F-4D97-AF65-F5344CB8AC3E}">
        <p14:creationId xmlns:p14="http://schemas.microsoft.com/office/powerpoint/2010/main" val="2363219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What will we cover in this class (and should you take it)?"/>
          <p:cNvSpPr txBox="1">
            <a:spLocks noGrp="1"/>
          </p:cNvSpPr>
          <p:nvPr>
            <p:ph type="title"/>
          </p:nvPr>
        </p:nvSpPr>
        <p:spPr>
          <a:prstGeom prst="rect">
            <a:avLst/>
          </a:prstGeom>
        </p:spPr>
        <p:txBody>
          <a:bodyPr/>
          <a:lstStyle/>
          <a:p>
            <a:r>
              <a:t>What will we cover in this class (and should you take it)?</a:t>
            </a:r>
          </a:p>
        </p:txBody>
      </p:sp>
      <p:sp>
        <p:nvSpPr>
          <p:cNvPr id="2" name="Text Placeholder 1">
            <a:extLst>
              <a:ext uri="{FF2B5EF4-FFF2-40B4-BE49-F238E27FC236}">
                <a16:creationId xmlns:a16="http://schemas.microsoft.com/office/drawing/2014/main" id="{D2B7608C-AAEF-184F-854F-9539ED6E1A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63473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745F-F088-DC44-8222-9F9D01A7045B}"/>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D6143863-FFB3-C541-A8D5-103DD851A665}"/>
              </a:ext>
            </a:extLst>
          </p:cNvPr>
          <p:cNvSpPr>
            <a:spLocks noGrp="1"/>
          </p:cNvSpPr>
          <p:nvPr>
            <p:ph idx="1"/>
          </p:nvPr>
        </p:nvSpPr>
        <p:spPr/>
        <p:txBody>
          <a:bodyPr>
            <a:normAutofit/>
          </a:bodyPr>
          <a:lstStyle/>
          <a:p>
            <a:r>
              <a:rPr lang="en-US" sz="2400" dirty="0"/>
              <a:t>Taxonomy of crowdsourcing and human computation</a:t>
            </a:r>
          </a:p>
          <a:p>
            <a:r>
              <a:rPr lang="en-US" sz="2400" dirty="0"/>
              <a:t>Crowdsourcing platforms like Mechanical Turk and CrowdFlower</a:t>
            </a:r>
          </a:p>
          <a:p>
            <a:r>
              <a:rPr lang="en-US" sz="2400" dirty="0"/>
              <a:t>Programming concepts for human computation</a:t>
            </a:r>
          </a:p>
          <a:p>
            <a:r>
              <a:rPr lang="en-US" sz="2400" dirty="0"/>
              <a:t>The economics of crowdsourcing</a:t>
            </a:r>
          </a:p>
          <a:p>
            <a:r>
              <a:rPr lang="en-US" sz="2400" dirty="0"/>
              <a:t>Crowdsourcing and machine learning</a:t>
            </a:r>
          </a:p>
          <a:p>
            <a:r>
              <a:rPr lang="en-US" sz="2400" dirty="0"/>
              <a:t>Applications to human computer interaction</a:t>
            </a:r>
          </a:p>
          <a:p>
            <a:r>
              <a:rPr lang="en-US" sz="2400" dirty="0"/>
              <a:t>Crowdsourcing and social science</a:t>
            </a:r>
          </a:p>
          <a:p>
            <a:endParaRPr lang="en-US" sz="2400" dirty="0"/>
          </a:p>
          <a:p>
            <a:endParaRPr lang="en-US" sz="2400" dirty="0"/>
          </a:p>
        </p:txBody>
      </p:sp>
    </p:spTree>
    <p:extLst>
      <p:ext uri="{BB962C8B-B14F-4D97-AF65-F5344CB8AC3E}">
        <p14:creationId xmlns:p14="http://schemas.microsoft.com/office/powerpoint/2010/main" val="3812356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745F-F088-DC44-8222-9F9D01A7045B}"/>
              </a:ext>
            </a:extLst>
          </p:cNvPr>
          <p:cNvSpPr>
            <a:spLocks noGrp="1"/>
          </p:cNvSpPr>
          <p:nvPr>
            <p:ph type="title"/>
          </p:nvPr>
        </p:nvSpPr>
        <p:spPr/>
        <p:txBody>
          <a:bodyPr/>
          <a:lstStyle/>
          <a:p>
            <a:r>
              <a:rPr lang="en-US" dirty="0"/>
              <a:t>Who should take this class</a:t>
            </a:r>
          </a:p>
        </p:txBody>
      </p:sp>
      <p:sp>
        <p:nvSpPr>
          <p:cNvPr id="3" name="Content Placeholder 2">
            <a:extLst>
              <a:ext uri="{FF2B5EF4-FFF2-40B4-BE49-F238E27FC236}">
                <a16:creationId xmlns:a16="http://schemas.microsoft.com/office/drawing/2014/main" id="{D6143863-FFB3-C541-A8D5-103DD851A665}"/>
              </a:ext>
            </a:extLst>
          </p:cNvPr>
          <p:cNvSpPr>
            <a:spLocks noGrp="1"/>
          </p:cNvSpPr>
          <p:nvPr>
            <p:ph idx="1"/>
          </p:nvPr>
        </p:nvSpPr>
        <p:spPr/>
        <p:txBody>
          <a:bodyPr>
            <a:normAutofit/>
          </a:bodyPr>
          <a:lstStyle/>
          <a:p>
            <a:r>
              <a:rPr lang="en-US" sz="2400" dirty="0"/>
              <a:t>Anyone who wants to be on the cutting edge of this new field</a:t>
            </a:r>
          </a:p>
          <a:p>
            <a:r>
              <a:rPr lang="en-US" sz="2400" dirty="0"/>
              <a:t>Entrepreneurial students who want to start their own companies</a:t>
            </a:r>
          </a:p>
          <a:p>
            <a:r>
              <a:rPr lang="en-US" sz="2400" dirty="0"/>
              <a:t>Students from the business school who want to experiment with markets</a:t>
            </a:r>
          </a:p>
          <a:p>
            <a:r>
              <a:rPr lang="en-US" sz="2400" dirty="0"/>
              <a:t>Students from the social sciences who want to conduct large-scale students with people</a:t>
            </a:r>
          </a:p>
          <a:p>
            <a:endParaRPr lang="en-US" sz="2400" dirty="0"/>
          </a:p>
        </p:txBody>
      </p:sp>
    </p:spTree>
    <p:extLst>
      <p:ext uri="{BB962C8B-B14F-4D97-AF65-F5344CB8AC3E}">
        <p14:creationId xmlns:p14="http://schemas.microsoft.com/office/powerpoint/2010/main" val="1077369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745F-F088-DC44-8222-9F9D01A7045B}"/>
              </a:ext>
            </a:extLst>
          </p:cNvPr>
          <p:cNvSpPr>
            <a:spLocks noGrp="1"/>
          </p:cNvSpPr>
          <p:nvPr>
            <p:ph type="title"/>
          </p:nvPr>
        </p:nvSpPr>
        <p:spPr/>
        <p:txBody>
          <a:bodyPr/>
          <a:lstStyle/>
          <a:p>
            <a:r>
              <a:rPr lang="en-US" dirty="0"/>
              <a:t>Homework assignments</a:t>
            </a:r>
          </a:p>
        </p:txBody>
      </p:sp>
      <p:graphicFrame>
        <p:nvGraphicFramePr>
          <p:cNvPr id="4" name="Table">
            <a:extLst>
              <a:ext uri="{FF2B5EF4-FFF2-40B4-BE49-F238E27FC236}">
                <a16:creationId xmlns:a16="http://schemas.microsoft.com/office/drawing/2014/main" id="{F2D3F7B8-951E-E240-9173-741D3E58108D}"/>
              </a:ext>
            </a:extLst>
          </p:cNvPr>
          <p:cNvGraphicFramePr/>
          <p:nvPr>
            <p:extLst>
              <p:ext uri="{D42A27DB-BD31-4B8C-83A1-F6EECF244321}">
                <p14:modId xmlns:p14="http://schemas.microsoft.com/office/powerpoint/2010/main" val="2178613916"/>
              </p:ext>
            </p:extLst>
          </p:nvPr>
        </p:nvGraphicFramePr>
        <p:xfrm>
          <a:off x="1715230" y="970924"/>
          <a:ext cx="9200044" cy="5355695"/>
        </p:xfrm>
        <a:graphic>
          <a:graphicData uri="http://schemas.openxmlformats.org/drawingml/2006/table">
            <a:tbl>
              <a:tblPr/>
              <a:tblGrid>
                <a:gridCol w="5041245">
                  <a:extLst>
                    <a:ext uri="{9D8B030D-6E8A-4147-A177-3AD203B41FA5}">
                      <a16:colId xmlns:a16="http://schemas.microsoft.com/office/drawing/2014/main" val="20000"/>
                    </a:ext>
                  </a:extLst>
                </a:gridCol>
                <a:gridCol w="4158799">
                  <a:extLst>
                    <a:ext uri="{9D8B030D-6E8A-4147-A177-3AD203B41FA5}">
                      <a16:colId xmlns:a16="http://schemas.microsoft.com/office/drawing/2014/main" val="20001"/>
                    </a:ext>
                  </a:extLst>
                </a:gridCol>
              </a:tblGrid>
              <a:tr h="1071139">
                <a:tc>
                  <a:txBody>
                    <a:bodyPr/>
                    <a:lstStyle/>
                    <a:p>
                      <a:pPr>
                        <a:spcBef>
                          <a:spcPts val="2400"/>
                        </a:spcBef>
                      </a:pPr>
                      <a:r>
                        <a:rPr sz="3000">
                          <a:latin typeface="Helvetica Neue Light"/>
                          <a:ea typeface="Helvetica Neue Light"/>
                          <a:cs typeface="Helvetica Neue Light"/>
                          <a:sym typeface="Helvetica Neue Light"/>
                        </a:rPr>
                        <a:t>Weekly assignments</a:t>
                      </a:r>
                    </a:p>
                  </a:txBody>
                  <a:tcPr marL="35719" marR="35719" marT="35719" marB="35719" anchor="ctr" horzOverflow="overflow">
                    <a:lnL w="0">
                      <a:miter lim="400000"/>
                    </a:lnL>
                    <a:lnR w="0">
                      <a:miter lim="400000"/>
                    </a:lnR>
                    <a:lnT w="0">
                      <a:miter lim="400000"/>
                    </a:lnT>
                    <a:lnB w="0">
                      <a:miter lim="400000"/>
                    </a:lnB>
                    <a:noFill/>
                  </a:tcPr>
                </a:tc>
                <a:tc>
                  <a:txBody>
                    <a:bodyPr/>
                    <a:lstStyle/>
                    <a:p>
                      <a:pPr>
                        <a:spcBef>
                          <a:spcPts val="2400"/>
                        </a:spcBef>
                      </a:pPr>
                      <a:r>
                        <a:rPr sz="3000">
                          <a:latin typeface="Helvetica Neue Light"/>
                          <a:ea typeface="Helvetica Neue Light"/>
                          <a:cs typeface="Helvetica Neue Light"/>
                          <a:sym typeface="Helvetica Neue Light"/>
                        </a:rPr>
                        <a:t>Writing and Coding</a:t>
                      </a:r>
                    </a:p>
                  </a:txBody>
                  <a:tcPr marL="35719" marR="35719" marT="35719" marB="35719"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0"/>
                  </a:ext>
                </a:extLst>
              </a:tr>
              <a:tr h="1071139">
                <a:tc>
                  <a:txBody>
                    <a:bodyPr/>
                    <a:lstStyle/>
                    <a:p>
                      <a:pPr>
                        <a:spcBef>
                          <a:spcPts val="2400"/>
                        </a:spcBef>
                      </a:pPr>
                      <a:r>
                        <a:rPr sz="3000">
                          <a:latin typeface="Helvetica Neue Light"/>
                          <a:ea typeface="Helvetica Neue Light"/>
                          <a:cs typeface="Helvetica Neue Light"/>
                          <a:sym typeface="Helvetica Neue Light"/>
                        </a:rPr>
                        <a:t>Video presentations</a:t>
                      </a:r>
                    </a:p>
                  </a:txBody>
                  <a:tcPr marL="35719" marR="35719" marT="35719" marB="35719" anchor="ctr" horzOverflow="overflow">
                    <a:lnL w="0">
                      <a:miter lim="400000"/>
                    </a:lnL>
                    <a:lnR w="0">
                      <a:miter lim="400000"/>
                    </a:lnR>
                    <a:lnT w="0">
                      <a:miter lim="400000"/>
                    </a:lnT>
                    <a:lnB w="0">
                      <a:miter lim="400000"/>
                    </a:lnB>
                    <a:noFill/>
                  </a:tcPr>
                </a:tc>
                <a:tc>
                  <a:txBody>
                    <a:bodyPr/>
                    <a:lstStyle/>
                    <a:p>
                      <a:pPr>
                        <a:spcBef>
                          <a:spcPts val="2400"/>
                        </a:spcBef>
                      </a:pPr>
                      <a:r>
                        <a:rPr sz="3000">
                          <a:latin typeface="Helvetica Neue Light"/>
                          <a:ea typeface="Helvetica Neue Light"/>
                          <a:cs typeface="Helvetica Neue Light"/>
                          <a:sym typeface="Helvetica Neue Light"/>
                        </a:rPr>
                        <a:t>Company profile,  project pitch</a:t>
                      </a:r>
                    </a:p>
                  </a:txBody>
                  <a:tcPr marL="35719" marR="35719" marT="35719" marB="35719"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1"/>
                  </a:ext>
                </a:extLst>
              </a:tr>
              <a:tr h="1071139">
                <a:tc>
                  <a:txBody>
                    <a:bodyPr/>
                    <a:lstStyle/>
                    <a:p>
                      <a:pPr defTabSz="914400">
                        <a:tabLst>
                          <a:tab pos="914400" algn="l"/>
                        </a:tabLst>
                      </a:pPr>
                      <a:r>
                        <a:rPr sz="3000">
                          <a:latin typeface="Helvetica Neue Light"/>
                          <a:ea typeface="Helvetica Neue Light"/>
                          <a:cs typeface="Helvetica Neue Light"/>
                          <a:sym typeface="Helvetica Neue Light"/>
                        </a:rPr>
                        <a:t>Final project</a:t>
                      </a:r>
                    </a:p>
                  </a:txBody>
                  <a:tcPr marL="35719" marR="35719" marT="35719" marB="35719" anchor="ctr" horzOverflow="overflow">
                    <a:lnL w="0">
                      <a:miter lim="400000"/>
                    </a:lnL>
                    <a:lnR w="0">
                      <a:miter lim="400000"/>
                    </a:lnR>
                    <a:lnT w="0">
                      <a:miter lim="400000"/>
                    </a:lnT>
                    <a:lnB w="0">
                      <a:miter lim="400000"/>
                    </a:lnB>
                    <a:noFill/>
                  </a:tcPr>
                </a:tc>
                <a:tc>
                  <a:txBody>
                    <a:bodyPr/>
                    <a:lstStyle/>
                    <a:p>
                      <a:pPr defTabSz="914400">
                        <a:tabLst>
                          <a:tab pos="914400" algn="l"/>
                        </a:tabLst>
                      </a:pPr>
                      <a:r>
                        <a:rPr sz="3000" dirty="0">
                          <a:latin typeface="Helvetica Neue Light"/>
                          <a:ea typeface="Helvetica Neue Light"/>
                          <a:cs typeface="Helvetica Neue Light"/>
                          <a:sym typeface="Helvetica Neue Light"/>
                        </a:rPr>
                        <a:t>Self-designed, group</a:t>
                      </a:r>
                      <a:r>
                        <a:rPr lang="en-US" sz="3000" dirty="0">
                          <a:latin typeface="Helvetica Neue Light"/>
                          <a:ea typeface="Helvetica Neue Light"/>
                          <a:cs typeface="Helvetica Neue Light"/>
                          <a:sym typeface="Helvetica Neue Light"/>
                        </a:rPr>
                        <a:t> projects</a:t>
                      </a:r>
                      <a:endParaRPr sz="3000" dirty="0">
                        <a:latin typeface="Helvetica Neue Light"/>
                        <a:ea typeface="Helvetica Neue Light"/>
                        <a:cs typeface="Helvetica Neue Light"/>
                        <a:sym typeface="Helvetica Neue Light"/>
                      </a:endParaRPr>
                    </a:p>
                  </a:txBody>
                  <a:tcPr marL="35719" marR="35719" marT="35719" marB="35719" anchor="ctr" horzOverflow="overflow">
                    <a:lnL w="0">
                      <a:miter lim="400000"/>
                    </a:lnL>
                    <a:lnR w="0">
                      <a:miter lim="400000"/>
                    </a:lnR>
                    <a:lnT w="0">
                      <a:miter lim="400000"/>
                    </a:lnT>
                    <a:lnB w="0">
                      <a:miter lim="400000"/>
                    </a:lnB>
                    <a:noFill/>
                  </a:tcPr>
                </a:tc>
                <a:extLst>
                  <a:ext uri="{0D108BD9-81ED-4DB2-BD59-A6C34878D82A}">
                    <a16:rowId xmlns:a16="http://schemas.microsoft.com/office/drawing/2014/main" val="10002"/>
                  </a:ext>
                </a:extLst>
              </a:tr>
              <a:tr h="1071139">
                <a:tc>
                  <a:txBody>
                    <a:bodyPr/>
                    <a:lstStyle/>
                    <a:p>
                      <a:pPr>
                        <a:spcBef>
                          <a:spcPts val="2400"/>
                        </a:spcBef>
                      </a:pPr>
                      <a:r>
                        <a:rPr sz="3000" dirty="0">
                          <a:latin typeface="Helvetica Neue Light"/>
                          <a:ea typeface="Helvetica Neue Light"/>
                          <a:cs typeface="Helvetica Neue Light"/>
                          <a:sym typeface="Helvetica Neue Light"/>
                        </a:rPr>
                        <a:t>Final presentation</a:t>
                      </a:r>
                    </a:p>
                  </a:txBody>
                  <a:tcPr marL="35719" marR="35719" marT="35719" marB="35719" anchor="ctr" horzOverflow="overflow">
                    <a:lnL w="0">
                      <a:miter lim="400000"/>
                    </a:lnL>
                    <a:lnR w="0">
                      <a:miter lim="400000"/>
                    </a:lnR>
                    <a:lnT w="0">
                      <a:miter lim="400000"/>
                    </a:lnT>
                    <a:lnB w="0">
                      <a:noFill/>
                      <a:miter lim="400000"/>
                    </a:lnB>
                    <a:noFill/>
                  </a:tcPr>
                </a:tc>
                <a:tc>
                  <a:txBody>
                    <a:bodyPr/>
                    <a:lstStyle/>
                    <a:p>
                      <a:pPr>
                        <a:spcBef>
                          <a:spcPts val="2400"/>
                        </a:spcBef>
                      </a:pPr>
                      <a:r>
                        <a:rPr sz="3000" dirty="0">
                          <a:latin typeface="Helvetica Neue Light"/>
                          <a:ea typeface="Helvetica Neue Light"/>
                          <a:cs typeface="Helvetica Neue Light"/>
                          <a:sym typeface="Helvetica Neue Light"/>
                        </a:rPr>
                        <a:t>Show off your work</a:t>
                      </a:r>
                    </a:p>
                  </a:txBody>
                  <a:tcPr marL="35719" marR="35719" marT="35719" marB="35719" anchor="ctr" horzOverflow="overflow">
                    <a:lnL w="0">
                      <a:miter lim="400000"/>
                    </a:lnL>
                    <a:lnR w="0">
                      <a:miter lim="400000"/>
                    </a:lnR>
                    <a:lnT w="0">
                      <a:miter lim="400000"/>
                    </a:lnT>
                    <a:lnB w="0">
                      <a:noFill/>
                      <a:miter lim="400000"/>
                    </a:lnB>
                    <a:noFill/>
                  </a:tcPr>
                </a:tc>
                <a:extLst>
                  <a:ext uri="{0D108BD9-81ED-4DB2-BD59-A6C34878D82A}">
                    <a16:rowId xmlns:a16="http://schemas.microsoft.com/office/drawing/2014/main" val="10003"/>
                  </a:ext>
                </a:extLst>
              </a:tr>
              <a:tr h="1071139">
                <a:tc>
                  <a:txBody>
                    <a:bodyPr/>
                    <a:lstStyle/>
                    <a:p>
                      <a:pPr>
                        <a:spcBef>
                          <a:spcPts val="2400"/>
                        </a:spcBef>
                      </a:pPr>
                      <a:r>
                        <a:rPr lang="en-US" sz="3000" dirty="0">
                          <a:latin typeface="Helvetica Neue Light"/>
                          <a:ea typeface="Helvetica Neue Light"/>
                          <a:cs typeface="Helvetica Neue Light"/>
                          <a:sym typeface="Helvetica Neue Light"/>
                        </a:rPr>
                        <a:t>Participation</a:t>
                      </a:r>
                      <a:endParaRPr sz="3000" dirty="0">
                        <a:latin typeface="Helvetica Neue Light"/>
                        <a:ea typeface="Helvetica Neue Light"/>
                        <a:cs typeface="Helvetica Neue Light"/>
                        <a:sym typeface="Helvetica Neue Light"/>
                      </a:endParaRPr>
                    </a:p>
                  </a:txBody>
                  <a:tcPr marL="35719" marR="35719" marT="35719" marB="35719" anchor="ctr" horzOverflow="overflow">
                    <a:lnL w="0">
                      <a:miter lim="400000"/>
                    </a:lnL>
                    <a:lnR w="0">
                      <a:noFill/>
                      <a:miter lim="400000"/>
                    </a:lnR>
                    <a:lnT w="0">
                      <a:miter lim="400000"/>
                    </a:lnT>
                    <a:lnB w="0">
                      <a:miter lim="400000"/>
                    </a:lnB>
                    <a:noFill/>
                  </a:tcPr>
                </a:tc>
                <a:tc>
                  <a:txBody>
                    <a:bodyPr/>
                    <a:lstStyle/>
                    <a:p>
                      <a:pPr>
                        <a:spcBef>
                          <a:spcPts val="2400"/>
                        </a:spcBef>
                      </a:pPr>
                      <a:r>
                        <a:rPr lang="en-US" sz="3000" dirty="0">
                          <a:latin typeface="Helvetica Neue Light"/>
                          <a:ea typeface="Helvetica Neue Light"/>
                          <a:cs typeface="Helvetica Neue Light"/>
                          <a:sym typeface="Helvetica Neue Light"/>
                        </a:rPr>
                        <a:t>Help write &amp; improve lecture notes</a:t>
                      </a:r>
                      <a:endParaRPr sz="3000" dirty="0">
                        <a:latin typeface="Helvetica Neue Light"/>
                        <a:ea typeface="Helvetica Neue Light"/>
                        <a:cs typeface="Helvetica Neue Light"/>
                        <a:sym typeface="Helvetica Neue Light"/>
                      </a:endParaRPr>
                    </a:p>
                  </a:txBody>
                  <a:tcPr marL="35719" marR="35719" marT="35719" marB="35719" anchor="ctr" horzOverflow="overflow">
                    <a:lnL w="0">
                      <a:noFill/>
                      <a:miter lim="400000"/>
                    </a:lnL>
                    <a:lnR w="0">
                      <a:miter lim="400000"/>
                    </a:lnR>
                    <a:lnT w="0">
                      <a:miter lim="400000"/>
                    </a:lnT>
                    <a:lnB w="0">
                      <a:miter lim="400000"/>
                    </a:lnB>
                    <a:noFill/>
                  </a:tcPr>
                </a:tc>
                <a:extLst>
                  <a:ext uri="{0D108BD9-81ED-4DB2-BD59-A6C34878D82A}">
                    <a16:rowId xmlns:a16="http://schemas.microsoft.com/office/drawing/2014/main" val="3603002360"/>
                  </a:ext>
                </a:extLst>
              </a:tr>
            </a:tbl>
          </a:graphicData>
        </a:graphic>
      </p:graphicFrame>
    </p:spTree>
    <p:extLst>
      <p:ext uri="{BB962C8B-B14F-4D97-AF65-F5344CB8AC3E}">
        <p14:creationId xmlns:p14="http://schemas.microsoft.com/office/powerpoint/2010/main" val="3933525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colorful, night&#10;&#10;Description automatically generated">
            <a:extLst>
              <a:ext uri="{FF2B5EF4-FFF2-40B4-BE49-F238E27FC236}">
                <a16:creationId xmlns:a16="http://schemas.microsoft.com/office/drawing/2014/main" id="{5FBDF323-72C6-0C40-B3BF-538ED4848879}"/>
              </a:ext>
            </a:extLst>
          </p:cNvPr>
          <p:cNvPicPr>
            <a:picLocks noGrp="1" noChangeAspect="1"/>
          </p:cNvPicPr>
          <p:nvPr>
            <p:ph idx="1"/>
          </p:nvPr>
        </p:nvPicPr>
        <p:blipFill>
          <a:blip r:embed="rId3"/>
          <a:stretch>
            <a:fillRect/>
          </a:stretch>
        </p:blipFill>
        <p:spPr>
          <a:xfrm>
            <a:off x="-1" y="1"/>
            <a:ext cx="12751081" cy="7119354"/>
          </a:xfrm>
        </p:spPr>
      </p:pic>
      <p:sp>
        <p:nvSpPr>
          <p:cNvPr id="2" name="Title 1">
            <a:extLst>
              <a:ext uri="{FF2B5EF4-FFF2-40B4-BE49-F238E27FC236}">
                <a16:creationId xmlns:a16="http://schemas.microsoft.com/office/drawing/2014/main" id="{C3C774A8-BBAC-0242-AB17-F0B6DF469662}"/>
              </a:ext>
            </a:extLst>
          </p:cNvPr>
          <p:cNvSpPr>
            <a:spLocks noGrp="1"/>
          </p:cNvSpPr>
          <p:nvPr>
            <p:ph type="title"/>
          </p:nvPr>
        </p:nvSpPr>
        <p:spPr/>
        <p:txBody>
          <a:bodyPr/>
          <a:lstStyle/>
          <a:p>
            <a:r>
              <a:rPr lang="en-US" dirty="0">
                <a:solidFill>
                  <a:schemeClr val="bg1"/>
                </a:solidFill>
              </a:rPr>
              <a:t>Example Final Project</a:t>
            </a:r>
          </a:p>
        </p:txBody>
      </p:sp>
      <p:sp>
        <p:nvSpPr>
          <p:cNvPr id="6" name="Rectangle 5">
            <a:extLst>
              <a:ext uri="{FF2B5EF4-FFF2-40B4-BE49-F238E27FC236}">
                <a16:creationId xmlns:a16="http://schemas.microsoft.com/office/drawing/2014/main" id="{19B35D5F-92B9-0F47-8304-DF0D5F410714}"/>
              </a:ext>
            </a:extLst>
          </p:cNvPr>
          <p:cNvSpPr/>
          <p:nvPr/>
        </p:nvSpPr>
        <p:spPr>
          <a:xfrm>
            <a:off x="8402452" y="6492875"/>
            <a:ext cx="3422732" cy="369332"/>
          </a:xfrm>
          <a:prstGeom prst="rect">
            <a:avLst/>
          </a:prstGeom>
        </p:spPr>
        <p:txBody>
          <a:bodyPr wrap="none">
            <a:spAutoFit/>
          </a:bodyPr>
          <a:lstStyle/>
          <a:p>
            <a:r>
              <a:rPr lang="en-US" dirty="0">
                <a:solidFill>
                  <a:schemeClr val="bg1"/>
                </a:solidFill>
                <a:hlinkClick r:id="rId4"/>
              </a:rPr>
              <a:t>https://</a:t>
            </a:r>
            <a:r>
              <a:rPr lang="en-US" dirty="0" err="1">
                <a:solidFill>
                  <a:schemeClr val="bg1"/>
                </a:solidFill>
                <a:hlinkClick r:id="rId4"/>
              </a:rPr>
              <a:t>vimeo.com</a:t>
            </a:r>
            <a:r>
              <a:rPr lang="en-US" dirty="0">
                <a:solidFill>
                  <a:schemeClr val="bg1"/>
                </a:solidFill>
                <a:hlinkClick r:id="rId4"/>
              </a:rPr>
              <a:t>/334828345</a:t>
            </a:r>
            <a:endParaRPr lang="en-US" dirty="0">
              <a:solidFill>
                <a:schemeClr val="bg1"/>
              </a:solidFill>
            </a:endParaRPr>
          </a:p>
        </p:txBody>
      </p:sp>
    </p:spTree>
    <p:extLst>
      <p:ext uri="{BB962C8B-B14F-4D97-AF65-F5344CB8AC3E}">
        <p14:creationId xmlns:p14="http://schemas.microsoft.com/office/powerpoint/2010/main" val="1523895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ebsite&#10;&#10;Description automatically generated">
            <a:extLst>
              <a:ext uri="{FF2B5EF4-FFF2-40B4-BE49-F238E27FC236}">
                <a16:creationId xmlns:a16="http://schemas.microsoft.com/office/drawing/2014/main" id="{213E0A24-C448-8241-8D23-019FB149B70C}"/>
              </a:ext>
            </a:extLst>
          </p:cNvPr>
          <p:cNvPicPr>
            <a:picLocks noChangeAspect="1"/>
          </p:cNvPicPr>
          <p:nvPr/>
        </p:nvPicPr>
        <p:blipFill>
          <a:blip r:embed="rId3"/>
          <a:stretch>
            <a:fillRect/>
          </a:stretch>
        </p:blipFill>
        <p:spPr>
          <a:xfrm>
            <a:off x="-345399" y="-30490"/>
            <a:ext cx="12537399" cy="6918979"/>
          </a:xfrm>
          <a:prstGeom prst="rect">
            <a:avLst/>
          </a:prstGeom>
        </p:spPr>
      </p:pic>
      <p:sp>
        <p:nvSpPr>
          <p:cNvPr id="2" name="Title 1">
            <a:extLst>
              <a:ext uri="{FF2B5EF4-FFF2-40B4-BE49-F238E27FC236}">
                <a16:creationId xmlns:a16="http://schemas.microsoft.com/office/drawing/2014/main" id="{C3C774A8-BBAC-0242-AB17-F0B6DF469662}"/>
              </a:ext>
            </a:extLst>
          </p:cNvPr>
          <p:cNvSpPr>
            <a:spLocks noGrp="1"/>
          </p:cNvSpPr>
          <p:nvPr>
            <p:ph type="title"/>
          </p:nvPr>
        </p:nvSpPr>
        <p:spPr/>
        <p:txBody>
          <a:bodyPr/>
          <a:lstStyle/>
          <a:p>
            <a:r>
              <a:rPr lang="en-US" dirty="0">
                <a:solidFill>
                  <a:schemeClr val="bg1"/>
                </a:solidFill>
              </a:rPr>
              <a:t>Example Final Project</a:t>
            </a:r>
          </a:p>
        </p:txBody>
      </p:sp>
      <p:sp>
        <p:nvSpPr>
          <p:cNvPr id="6" name="Rectangle 5">
            <a:extLst>
              <a:ext uri="{FF2B5EF4-FFF2-40B4-BE49-F238E27FC236}">
                <a16:creationId xmlns:a16="http://schemas.microsoft.com/office/drawing/2014/main" id="{19B35D5F-92B9-0F47-8304-DF0D5F410714}"/>
              </a:ext>
            </a:extLst>
          </p:cNvPr>
          <p:cNvSpPr/>
          <p:nvPr/>
        </p:nvSpPr>
        <p:spPr>
          <a:xfrm>
            <a:off x="8402452" y="6492875"/>
            <a:ext cx="3422732" cy="369332"/>
          </a:xfrm>
          <a:prstGeom prst="rect">
            <a:avLst/>
          </a:prstGeom>
        </p:spPr>
        <p:txBody>
          <a:bodyPr wrap="none">
            <a:spAutoFit/>
          </a:bodyPr>
          <a:lstStyle/>
          <a:p>
            <a:r>
              <a:rPr lang="en-US" dirty="0">
                <a:solidFill>
                  <a:schemeClr val="bg1"/>
                </a:solidFill>
                <a:hlinkClick r:id="rId4"/>
              </a:rPr>
              <a:t>https://</a:t>
            </a:r>
            <a:r>
              <a:rPr lang="en-US" dirty="0" err="1">
                <a:solidFill>
                  <a:schemeClr val="bg1"/>
                </a:solidFill>
                <a:hlinkClick r:id="rId4"/>
              </a:rPr>
              <a:t>vimeo.com</a:t>
            </a:r>
            <a:r>
              <a:rPr lang="en-US" dirty="0">
                <a:solidFill>
                  <a:schemeClr val="bg1"/>
                </a:solidFill>
                <a:hlinkClick r:id="rId4"/>
              </a:rPr>
              <a:t>/334843343</a:t>
            </a:r>
            <a:endParaRPr lang="en-US" dirty="0">
              <a:solidFill>
                <a:schemeClr val="bg1"/>
              </a:solidFill>
            </a:endParaRPr>
          </a:p>
        </p:txBody>
      </p:sp>
    </p:spTree>
    <p:extLst>
      <p:ext uri="{BB962C8B-B14F-4D97-AF65-F5344CB8AC3E}">
        <p14:creationId xmlns:p14="http://schemas.microsoft.com/office/powerpoint/2010/main" val="1142493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745F-F088-DC44-8222-9F9D01A7045B}"/>
              </a:ext>
            </a:extLst>
          </p:cNvPr>
          <p:cNvSpPr>
            <a:spLocks noGrp="1"/>
          </p:cNvSpPr>
          <p:nvPr>
            <p:ph type="title"/>
          </p:nvPr>
        </p:nvSpPr>
        <p:spPr/>
        <p:txBody>
          <a:bodyPr/>
          <a:lstStyle/>
          <a:p>
            <a:r>
              <a:rPr lang="en-US" dirty="0"/>
              <a:t>How much programming is required?</a:t>
            </a:r>
          </a:p>
        </p:txBody>
      </p:sp>
      <p:sp>
        <p:nvSpPr>
          <p:cNvPr id="3" name="Content Placeholder 2">
            <a:extLst>
              <a:ext uri="{FF2B5EF4-FFF2-40B4-BE49-F238E27FC236}">
                <a16:creationId xmlns:a16="http://schemas.microsoft.com/office/drawing/2014/main" id="{D6143863-FFB3-C541-A8D5-103DD851A665}"/>
              </a:ext>
            </a:extLst>
          </p:cNvPr>
          <p:cNvSpPr>
            <a:spLocks noGrp="1"/>
          </p:cNvSpPr>
          <p:nvPr>
            <p:ph idx="1"/>
          </p:nvPr>
        </p:nvSpPr>
        <p:spPr/>
        <p:txBody>
          <a:bodyPr>
            <a:normAutofit/>
          </a:bodyPr>
          <a:lstStyle/>
          <a:p>
            <a:pPr marL="593803" indent="-381731" defTabSz="390213">
              <a:spcBef>
                <a:spcPts val="1547"/>
              </a:spcBef>
              <a:defRPr sz="3989"/>
            </a:pPr>
            <a:r>
              <a:rPr lang="en-US" sz="2400" dirty="0"/>
              <a:t>Programming assignments are in Python</a:t>
            </a:r>
          </a:p>
          <a:p>
            <a:pPr marL="593803" indent="-381731" defTabSz="390213">
              <a:spcBef>
                <a:spcPts val="1547"/>
              </a:spcBef>
              <a:defRPr sz="3989"/>
            </a:pPr>
            <a:r>
              <a:rPr lang="en-US" sz="2400" dirty="0"/>
              <a:t>We provide code that you modify</a:t>
            </a:r>
          </a:p>
          <a:p>
            <a:pPr marL="593803" indent="-381731" defTabSz="390213">
              <a:spcBef>
                <a:spcPts val="1547"/>
              </a:spcBef>
              <a:defRPr sz="3989"/>
            </a:pPr>
            <a:r>
              <a:rPr lang="en-US" sz="2400" dirty="0"/>
              <a:t>We want everyone to be able to participate, regardless of programming experience</a:t>
            </a:r>
          </a:p>
          <a:p>
            <a:pPr marL="593803" indent="-381731" defTabSz="390213">
              <a:spcBef>
                <a:spcPts val="1547"/>
              </a:spcBef>
              <a:defRPr sz="3989"/>
            </a:pPr>
            <a:r>
              <a:rPr lang="en-US" sz="2400" dirty="0"/>
              <a:t>For most assignments, you can work with partners (turn in only one assignment - you’ll both get the same grade)</a:t>
            </a:r>
          </a:p>
        </p:txBody>
      </p:sp>
    </p:spTree>
    <p:extLst>
      <p:ext uri="{BB962C8B-B14F-4D97-AF65-F5344CB8AC3E}">
        <p14:creationId xmlns:p14="http://schemas.microsoft.com/office/powerpoint/2010/main" val="3808759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745F-F088-DC44-8222-9F9D01A7045B}"/>
              </a:ext>
            </a:extLst>
          </p:cNvPr>
          <p:cNvSpPr>
            <a:spLocks noGrp="1"/>
          </p:cNvSpPr>
          <p:nvPr>
            <p:ph type="title"/>
          </p:nvPr>
        </p:nvSpPr>
        <p:spPr/>
        <p:txBody>
          <a:bodyPr/>
          <a:lstStyle/>
          <a:p>
            <a:r>
              <a:rPr lang="en-US" dirty="0"/>
              <a:t>What will you get out of this class?</a:t>
            </a:r>
          </a:p>
        </p:txBody>
      </p:sp>
      <p:sp>
        <p:nvSpPr>
          <p:cNvPr id="3" name="Content Placeholder 2">
            <a:extLst>
              <a:ext uri="{FF2B5EF4-FFF2-40B4-BE49-F238E27FC236}">
                <a16:creationId xmlns:a16="http://schemas.microsoft.com/office/drawing/2014/main" id="{D6143863-FFB3-C541-A8D5-103DD851A665}"/>
              </a:ext>
            </a:extLst>
          </p:cNvPr>
          <p:cNvSpPr>
            <a:spLocks noGrp="1"/>
          </p:cNvSpPr>
          <p:nvPr>
            <p:ph idx="1"/>
          </p:nvPr>
        </p:nvSpPr>
        <p:spPr/>
        <p:txBody>
          <a:bodyPr>
            <a:normAutofit/>
          </a:bodyPr>
          <a:lstStyle/>
          <a:p>
            <a:pPr marL="568801" indent="-365658" defTabSz="373783">
              <a:spcBef>
                <a:spcPts val="1477"/>
              </a:spcBef>
              <a:defRPr sz="3822"/>
            </a:pPr>
            <a:r>
              <a:rPr lang="en-US" sz="2400" dirty="0"/>
              <a:t>Understanding of an emerging field of CS</a:t>
            </a:r>
          </a:p>
          <a:p>
            <a:pPr marL="568801" indent="-365658" defTabSz="373783">
              <a:spcBef>
                <a:spcPts val="1477"/>
              </a:spcBef>
              <a:defRPr sz="3822"/>
            </a:pPr>
            <a:r>
              <a:rPr lang="en-US" sz="2400" dirty="0"/>
              <a:t>Basic python and machine learning skills</a:t>
            </a:r>
          </a:p>
          <a:p>
            <a:pPr marL="568801" indent="-365658" defTabSz="373783">
              <a:spcBef>
                <a:spcPts val="1477"/>
              </a:spcBef>
              <a:defRPr sz="3822"/>
            </a:pPr>
            <a:r>
              <a:rPr lang="en-US" sz="2400" dirty="0"/>
              <a:t>Ideas that you could transform into a startup company or academic research</a:t>
            </a:r>
          </a:p>
          <a:p>
            <a:pPr marL="568801" indent="-365658" defTabSz="373783">
              <a:spcBef>
                <a:spcPts val="1477"/>
              </a:spcBef>
              <a:defRPr sz="3822"/>
            </a:pPr>
            <a:r>
              <a:rPr lang="en-US" sz="2400" dirty="0"/>
              <a:t>A new way of thinking about collective decision making by companies and countries</a:t>
            </a:r>
          </a:p>
        </p:txBody>
      </p:sp>
    </p:spTree>
    <p:extLst>
      <p:ext uri="{BB962C8B-B14F-4D97-AF65-F5344CB8AC3E}">
        <p14:creationId xmlns:p14="http://schemas.microsoft.com/office/powerpoint/2010/main" val="457952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1273-A56A-124F-A3E9-DE16BA2D8F34}"/>
              </a:ext>
            </a:extLst>
          </p:cNvPr>
          <p:cNvSpPr>
            <a:spLocks noGrp="1"/>
          </p:cNvSpPr>
          <p:nvPr>
            <p:ph type="title"/>
          </p:nvPr>
        </p:nvSpPr>
        <p:spPr/>
        <p:txBody>
          <a:bodyPr/>
          <a:lstStyle/>
          <a:p>
            <a:r>
              <a:rPr lang="en-US" dirty="0"/>
              <a:t>Collective Intelligence?</a:t>
            </a:r>
          </a:p>
        </p:txBody>
      </p:sp>
      <p:pic>
        <p:nvPicPr>
          <p:cNvPr id="5" name="Picture 4">
            <a:extLst>
              <a:ext uri="{FF2B5EF4-FFF2-40B4-BE49-F238E27FC236}">
                <a16:creationId xmlns:a16="http://schemas.microsoft.com/office/drawing/2014/main" id="{E5B033EF-DC45-3A45-9A97-C1787ECC6B98}"/>
              </a:ext>
            </a:extLst>
          </p:cNvPr>
          <p:cNvPicPr>
            <a:picLocks noChangeAspect="1"/>
          </p:cNvPicPr>
          <p:nvPr/>
        </p:nvPicPr>
        <p:blipFill>
          <a:blip r:embed="rId2"/>
          <a:stretch>
            <a:fillRect/>
          </a:stretch>
        </p:blipFill>
        <p:spPr>
          <a:xfrm>
            <a:off x="838200" y="985703"/>
            <a:ext cx="6112687" cy="5341815"/>
          </a:xfrm>
          <a:prstGeom prst="rect">
            <a:avLst/>
          </a:prstGeom>
        </p:spPr>
      </p:pic>
      <p:sp>
        <p:nvSpPr>
          <p:cNvPr id="6" name="Rectangle 5">
            <a:extLst>
              <a:ext uri="{FF2B5EF4-FFF2-40B4-BE49-F238E27FC236}">
                <a16:creationId xmlns:a16="http://schemas.microsoft.com/office/drawing/2014/main" id="{FB030EF6-7740-724E-9531-0D5335595618}"/>
              </a:ext>
            </a:extLst>
          </p:cNvPr>
          <p:cNvSpPr/>
          <p:nvPr/>
        </p:nvSpPr>
        <p:spPr>
          <a:xfrm>
            <a:off x="7319533" y="2010689"/>
            <a:ext cx="3845772" cy="3259143"/>
          </a:xfrm>
          <a:prstGeom prst="rect">
            <a:avLst/>
          </a:prstGeom>
        </p:spPr>
        <p:txBody>
          <a:bodyPr wrap="square">
            <a:spAutoFit/>
          </a:bodyPr>
          <a:lstStyle/>
          <a:p>
            <a:r>
              <a:rPr lang="en-US" sz="2200" dirty="0"/>
              <a:t>Groupthink is a psychological phenomenon that occurs within a group of people in which the desire for harmony or conformity in the group results in an irrational or dysfunctional decision-making outcome</a:t>
            </a:r>
          </a:p>
        </p:txBody>
      </p:sp>
      <p:sp>
        <p:nvSpPr>
          <p:cNvPr id="7" name="Rectangle 6">
            <a:extLst>
              <a:ext uri="{FF2B5EF4-FFF2-40B4-BE49-F238E27FC236}">
                <a16:creationId xmlns:a16="http://schemas.microsoft.com/office/drawing/2014/main" id="{A3A2E765-FE49-8F4E-A49C-1E4D2FE0D577}"/>
              </a:ext>
            </a:extLst>
          </p:cNvPr>
          <p:cNvSpPr/>
          <p:nvPr/>
        </p:nvSpPr>
        <p:spPr>
          <a:xfrm>
            <a:off x="7319533" y="1219990"/>
            <a:ext cx="2403222" cy="553998"/>
          </a:xfrm>
          <a:prstGeom prst="rect">
            <a:avLst/>
          </a:prstGeom>
        </p:spPr>
        <p:txBody>
          <a:bodyPr wrap="none">
            <a:spAutoFit/>
          </a:bodyPr>
          <a:lstStyle/>
          <a:p>
            <a:r>
              <a:rPr lang="en-US" sz="3000" b="1" dirty="0"/>
              <a:t>Groupthink</a:t>
            </a:r>
          </a:p>
        </p:txBody>
      </p:sp>
    </p:spTree>
    <p:extLst>
      <p:ext uri="{BB962C8B-B14F-4D97-AF65-F5344CB8AC3E}">
        <p14:creationId xmlns:p14="http://schemas.microsoft.com/office/powerpoint/2010/main" val="6792125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Sign up to be a Mechanical Turk Worker…"/>
          <p:cNvSpPr txBox="1">
            <a:spLocks noGrp="1"/>
          </p:cNvSpPr>
          <p:nvPr>
            <p:ph type="title"/>
          </p:nvPr>
        </p:nvSpPr>
        <p:spPr>
          <a:prstGeom prst="rect">
            <a:avLst/>
          </a:prstGeom>
        </p:spPr>
        <p:txBody>
          <a:bodyPr>
            <a:normAutofit fontScale="90000"/>
          </a:bodyPr>
          <a:lstStyle/>
          <a:p>
            <a:pPr defTabSz="373783">
              <a:defRPr sz="7644"/>
            </a:pPr>
            <a:r>
              <a:rPr lang="en-US" dirty="0"/>
              <a:t>HW: </a:t>
            </a:r>
            <a:r>
              <a:rPr dirty="0"/>
              <a:t>Sign up to be a Mechanical Turk Worker</a:t>
            </a:r>
          </a:p>
        </p:txBody>
      </p:sp>
      <p:sp>
        <p:nvSpPr>
          <p:cNvPr id="2" name="Text Placeholder 1">
            <a:extLst>
              <a:ext uri="{FF2B5EF4-FFF2-40B4-BE49-F238E27FC236}">
                <a16:creationId xmlns:a16="http://schemas.microsoft.com/office/drawing/2014/main" id="{310C1021-A7EB-A14F-A1B4-332500D67AF8}"/>
              </a:ext>
            </a:extLst>
          </p:cNvPr>
          <p:cNvSpPr>
            <a:spLocks noGrp="1"/>
          </p:cNvSpPr>
          <p:nvPr>
            <p:ph type="body" idx="1"/>
          </p:nvPr>
        </p:nvSpPr>
        <p:spPr/>
        <p:txBody>
          <a:bodyPr/>
          <a:lstStyle/>
          <a:p>
            <a:r>
              <a:rPr lang="en-US" dirty="0"/>
              <a:t>crowdsourcing-</a:t>
            </a:r>
            <a:r>
              <a:rPr lang="en-US" dirty="0" err="1"/>
              <a:t>class.org</a:t>
            </a:r>
            <a:endParaRPr lang="en-US" dirty="0"/>
          </a:p>
        </p:txBody>
      </p:sp>
      <p:sp>
        <p:nvSpPr>
          <p:cNvPr id="727" name="crowdsourcing-class.org"/>
          <p:cNvSpPr txBox="1"/>
          <p:nvPr/>
        </p:nvSpPr>
        <p:spPr>
          <a:xfrm>
            <a:off x="3894652" y="5715263"/>
            <a:ext cx="72200" cy="580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700" u="sng">
                <a:solidFill>
                  <a:schemeClr val="accent1"/>
                </a:solidFill>
                <a:hlinkClick r:id="" action="ppaction://noaction"/>
              </a:defRPr>
            </a:lvl1pPr>
          </a:lstStyle>
          <a:p>
            <a:endParaRPr sz="3305" dirty="0"/>
          </a:p>
        </p:txBody>
      </p:sp>
    </p:spTree>
    <p:extLst>
      <p:ext uri="{BB962C8B-B14F-4D97-AF65-F5344CB8AC3E}">
        <p14:creationId xmlns:p14="http://schemas.microsoft.com/office/powerpoint/2010/main" val="12499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1273-A56A-124F-A3E9-DE16BA2D8F34}"/>
              </a:ext>
            </a:extLst>
          </p:cNvPr>
          <p:cNvSpPr>
            <a:spLocks noGrp="1"/>
          </p:cNvSpPr>
          <p:nvPr>
            <p:ph type="title"/>
          </p:nvPr>
        </p:nvSpPr>
        <p:spPr/>
        <p:txBody>
          <a:bodyPr/>
          <a:lstStyle/>
          <a:p>
            <a:r>
              <a:rPr lang="en-US" dirty="0"/>
              <a:t>Collective Intelligence?</a:t>
            </a:r>
          </a:p>
        </p:txBody>
      </p:sp>
      <p:sp>
        <p:nvSpPr>
          <p:cNvPr id="6" name="Rectangle 5">
            <a:extLst>
              <a:ext uri="{FF2B5EF4-FFF2-40B4-BE49-F238E27FC236}">
                <a16:creationId xmlns:a16="http://schemas.microsoft.com/office/drawing/2014/main" id="{FB030EF6-7740-724E-9531-0D5335595618}"/>
              </a:ext>
            </a:extLst>
          </p:cNvPr>
          <p:cNvSpPr/>
          <p:nvPr/>
        </p:nvSpPr>
        <p:spPr>
          <a:xfrm>
            <a:off x="7319533" y="2010689"/>
            <a:ext cx="3845772" cy="3477875"/>
          </a:xfrm>
          <a:prstGeom prst="rect">
            <a:avLst/>
          </a:prstGeom>
        </p:spPr>
        <p:txBody>
          <a:bodyPr wrap="square">
            <a:spAutoFit/>
          </a:bodyPr>
          <a:lstStyle/>
          <a:p>
            <a:r>
              <a:rPr lang="en-US" sz="2200" dirty="0"/>
              <a:t>Mob mentality, also called as herd mentality, describes how humans adopt behaviors, buy merchandise, and follow trends based on their circle of influence. It explains how one's point of view can be easily altered by those around them.</a:t>
            </a:r>
          </a:p>
        </p:txBody>
      </p:sp>
      <p:sp>
        <p:nvSpPr>
          <p:cNvPr id="7" name="Rectangle 6">
            <a:extLst>
              <a:ext uri="{FF2B5EF4-FFF2-40B4-BE49-F238E27FC236}">
                <a16:creationId xmlns:a16="http://schemas.microsoft.com/office/drawing/2014/main" id="{A3A2E765-FE49-8F4E-A49C-1E4D2FE0D577}"/>
              </a:ext>
            </a:extLst>
          </p:cNvPr>
          <p:cNvSpPr/>
          <p:nvPr/>
        </p:nvSpPr>
        <p:spPr>
          <a:xfrm>
            <a:off x="7319533" y="1219990"/>
            <a:ext cx="2991525" cy="553998"/>
          </a:xfrm>
          <a:prstGeom prst="rect">
            <a:avLst/>
          </a:prstGeom>
        </p:spPr>
        <p:txBody>
          <a:bodyPr wrap="none">
            <a:spAutoFit/>
          </a:bodyPr>
          <a:lstStyle/>
          <a:p>
            <a:r>
              <a:rPr lang="en-US" sz="3000" b="1" dirty="0"/>
              <a:t>Mob Mentality</a:t>
            </a:r>
          </a:p>
        </p:txBody>
      </p:sp>
      <p:pic>
        <p:nvPicPr>
          <p:cNvPr id="3" name="Picture 2">
            <a:extLst>
              <a:ext uri="{FF2B5EF4-FFF2-40B4-BE49-F238E27FC236}">
                <a16:creationId xmlns:a16="http://schemas.microsoft.com/office/drawing/2014/main" id="{F314BA8E-1310-CA43-98A6-8D32D0D79757}"/>
              </a:ext>
            </a:extLst>
          </p:cNvPr>
          <p:cNvPicPr>
            <a:picLocks noChangeAspect="1"/>
          </p:cNvPicPr>
          <p:nvPr/>
        </p:nvPicPr>
        <p:blipFill>
          <a:blip r:embed="rId3"/>
          <a:stretch>
            <a:fillRect/>
          </a:stretch>
        </p:blipFill>
        <p:spPr>
          <a:xfrm>
            <a:off x="710532" y="1496989"/>
            <a:ext cx="5765800" cy="4381500"/>
          </a:xfrm>
          <a:prstGeom prst="rect">
            <a:avLst/>
          </a:prstGeom>
        </p:spPr>
      </p:pic>
    </p:spTree>
    <p:extLst>
      <p:ext uri="{BB962C8B-B14F-4D97-AF65-F5344CB8AC3E}">
        <p14:creationId xmlns:p14="http://schemas.microsoft.com/office/powerpoint/2010/main" val="711712406"/>
      </p:ext>
    </p:extLst>
  </p:cSld>
  <p:clrMapOvr>
    <a:masterClrMapping/>
  </p:clrMapOvr>
</p:sld>
</file>

<file path=ppt/theme/theme1.xml><?xml version="1.0" encoding="utf-8"?>
<a:theme xmlns:a="http://schemas.openxmlformats.org/drawingml/2006/main" name="Office Theme">
  <a:themeElements>
    <a:clrScheme name="Custom 5">
      <a:dk1>
        <a:srgbClr val="3A2F2A"/>
      </a:dk1>
      <a:lt1>
        <a:srgbClr val="F7FBF9"/>
      </a:lt1>
      <a:dk2>
        <a:srgbClr val="715E4A"/>
      </a:dk2>
      <a:lt2>
        <a:srgbClr val="D3DCD5"/>
      </a:lt2>
      <a:accent1>
        <a:srgbClr val="C07E7F"/>
      </a:accent1>
      <a:accent2>
        <a:srgbClr val="EEB9A6"/>
      </a:accent2>
      <a:accent3>
        <a:srgbClr val="9EB1BA"/>
      </a:accent3>
      <a:accent4>
        <a:srgbClr val="DF9996"/>
      </a:accent4>
      <a:accent5>
        <a:srgbClr val="F4CFA1"/>
      </a:accent5>
      <a:accent6>
        <a:srgbClr val="D7AB8C"/>
      </a:accent6>
      <a:hlink>
        <a:srgbClr val="C17D7D"/>
      </a:hlink>
      <a:folHlink>
        <a:srgbClr val="F4D0A2"/>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29136DA-BEDC-D94F-A224-C9A6A71F0CA6}" vid="{1117A8DA-96FA-C245-A706-DA85DA53C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7085</TotalTime>
  <Words>4686</Words>
  <Application>Microsoft Macintosh PowerPoint</Application>
  <PresentationFormat>Widescreen</PresentationFormat>
  <Paragraphs>349</Paragraphs>
  <Slides>80</Slides>
  <Notes>29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Arial</vt:lpstr>
      <vt:lpstr>Calibri</vt:lpstr>
      <vt:lpstr>Georgia</vt:lpstr>
      <vt:lpstr>Helvetica</vt:lpstr>
      <vt:lpstr>Helvetica Neue Light</vt:lpstr>
      <vt:lpstr>Open Sans</vt:lpstr>
      <vt:lpstr>Open Sans SemiBold</vt:lpstr>
      <vt:lpstr>Tahoma</vt:lpstr>
      <vt:lpstr>Times New Roman</vt:lpstr>
      <vt:lpstr>Verdana</vt:lpstr>
      <vt:lpstr>Office Theme</vt:lpstr>
      <vt:lpstr>Crowdsourcing and Human Computation</vt:lpstr>
      <vt:lpstr>Chris Callison-Burch</vt:lpstr>
      <vt:lpstr>PowerPoint Presentation</vt:lpstr>
      <vt:lpstr>Inter-related concepts</vt:lpstr>
      <vt:lpstr>PowerPoint Presentation</vt:lpstr>
      <vt:lpstr>PowerPoint Presentation</vt:lpstr>
      <vt:lpstr>PowerPoint Presentation</vt:lpstr>
      <vt:lpstr>Collective Intelligence?</vt:lpstr>
      <vt:lpstr>Collective Intelligence?</vt:lpstr>
      <vt:lpstr>Popular Delusions and the  Madness of Crowds</vt:lpstr>
      <vt:lpstr>PowerPoint Presentation</vt:lpstr>
      <vt:lpstr>PowerPoint Presentation</vt:lpstr>
      <vt:lpstr>Salem Witch Trials</vt:lpstr>
      <vt:lpstr>PowerPoint Presentation</vt:lpstr>
      <vt:lpstr>PowerPoint Presentation</vt:lpstr>
      <vt:lpstr>Wisdom of Crowds</vt:lpstr>
      <vt:lpstr>Groups / Crowds</vt:lpstr>
      <vt:lpstr>Ways of aggregating collective intelligence</vt:lpstr>
      <vt:lpstr>Crowdsourcing Example: Disaster Response</vt:lpstr>
      <vt:lpstr>PowerPoint Presentation</vt:lpstr>
      <vt:lpstr>Disaster Response: Better maps from Crowdsourcing </vt:lpstr>
      <vt:lpstr>Disaster Response: The responders don’t speak Kreyol</vt:lpstr>
      <vt:lpstr>PowerPoint Presentation</vt:lpstr>
      <vt:lpstr>Disaster Response: Testimonials </vt:lpstr>
      <vt:lpstr>Citizen Science</vt:lpstr>
      <vt:lpstr>NASA Clickworkers (2000)</vt:lpstr>
      <vt:lpstr>NASA Clickworkers (2000)</vt:lpstr>
      <vt:lpstr>Zooniverse</vt:lpstr>
      <vt:lpstr>Zooniverse</vt:lpstr>
      <vt:lpstr>Longitude rewards</vt:lpstr>
      <vt:lpstr>PowerPoint Presentation</vt:lpstr>
      <vt:lpstr>PowerPoint Presentation</vt:lpstr>
      <vt:lpstr>PowerPoint Presentation</vt:lpstr>
      <vt:lpstr>Games with a Purpose</vt:lpstr>
      <vt:lpstr>PowerPoint Presentation</vt:lpstr>
      <vt:lpstr>PowerPoint Presentation</vt:lpstr>
      <vt:lpstr>PowerPoint Presentation</vt:lpstr>
      <vt:lpstr>PowerPoint Presentation</vt:lpstr>
      <vt:lpstr>PowerPoint Presentation</vt:lpstr>
      <vt:lpstr>Implicit Work</vt:lpstr>
      <vt:lpstr>CAPTCHA</vt:lpstr>
      <vt:lpstr>PowerPoint Presentation</vt:lpstr>
      <vt:lpstr>PowerPoint Presentation</vt:lpstr>
      <vt:lpstr>PowerPoint Presentation</vt:lpstr>
      <vt:lpstr>Microwork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Ethical Questions about Amazon Mechanical Turk</vt:lpstr>
      <vt:lpstr>Ethical Questions about Amazon Mechanical Turk</vt:lpstr>
      <vt:lpstr>PowerPoint Presentation</vt:lpstr>
      <vt:lpstr>PowerPoint Presentation</vt:lpstr>
      <vt:lpstr>PowerPoint Presentation</vt:lpstr>
      <vt:lpstr>Use Cases</vt:lpstr>
      <vt:lpstr>Use of MTurk-like systems in research</vt:lpstr>
      <vt:lpstr>Crowdsourcing and the Social Sciences</vt:lpstr>
      <vt:lpstr>Study Markets Themselves</vt:lpstr>
      <vt:lpstr>PowerPoint Presentation</vt:lpstr>
      <vt:lpstr>PowerPoint Presentation</vt:lpstr>
      <vt:lpstr>Annotation for machine learning / artificial intelligence tasks </vt:lpstr>
      <vt:lpstr>PowerPoint Presentation</vt:lpstr>
      <vt:lpstr>PowerPoint Presentation</vt:lpstr>
      <vt:lpstr>PowerPoint Presentation</vt:lpstr>
      <vt:lpstr>Human Computer Interaction</vt:lpstr>
      <vt:lpstr>Human Computer Interaction</vt:lpstr>
      <vt:lpstr>New Programming Languages Concepts</vt:lpstr>
      <vt:lpstr>New Programming Languages Concepts</vt:lpstr>
      <vt:lpstr>What will we cover in this class (and should you take it)?</vt:lpstr>
      <vt:lpstr>Topics</vt:lpstr>
      <vt:lpstr>Who should take this class</vt:lpstr>
      <vt:lpstr>Homework assignments</vt:lpstr>
      <vt:lpstr>Example Final Project</vt:lpstr>
      <vt:lpstr>Example Final Project</vt:lpstr>
      <vt:lpstr>How much programming is required?</vt:lpstr>
      <vt:lpstr>What will you get out of this class?</vt:lpstr>
      <vt:lpstr>HW: Sign up to be a Mechanical Turk Worker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and Human Computation</dc:title>
  <dc:creator>Callison-Burch, Christopher</dc:creator>
  <cp:lastModifiedBy>Callison-Burch, Christopher</cp:lastModifiedBy>
  <cp:revision>70</cp:revision>
  <dcterms:created xsi:type="dcterms:W3CDTF">2021-01-21T05:40:52Z</dcterms:created>
  <dcterms:modified xsi:type="dcterms:W3CDTF">2024-09-10T19:48:57Z</dcterms:modified>
</cp:coreProperties>
</file>